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  <p:sldMasterId id="2147483684" r:id="rId2"/>
  </p:sldMasterIdLst>
  <p:notesMasterIdLst>
    <p:notesMasterId r:id="rId15"/>
  </p:notesMasterIdLst>
  <p:handoutMasterIdLst>
    <p:handoutMasterId r:id="rId16"/>
  </p:handoutMasterIdLst>
  <p:sldIdLst>
    <p:sldId id="256" r:id="rId3"/>
    <p:sldId id="316" r:id="rId4"/>
    <p:sldId id="262" r:id="rId5"/>
    <p:sldId id="282" r:id="rId6"/>
    <p:sldId id="270" r:id="rId7"/>
    <p:sldId id="314" r:id="rId8"/>
    <p:sldId id="319" r:id="rId9"/>
    <p:sldId id="320" r:id="rId10"/>
    <p:sldId id="318" r:id="rId11"/>
    <p:sldId id="323" r:id="rId12"/>
    <p:sldId id="322" r:id="rId13"/>
    <p:sldId id="290" r:id="rId1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Cambria Math" panose="02040503050406030204" pitchFamily="18" charset="0"/>
      <p:regular r:id="rId18"/>
    </p:embeddedFont>
    <p:embeddedFont>
      <p:font typeface="Hanken Grotesk" pitchFamily="2" charset="0"/>
      <p:regular r:id="rId19"/>
      <p:bold r:id="rId20"/>
      <p:italic r:id="rId21"/>
      <p:boldItalic r:id="rId22"/>
    </p:embeddedFont>
    <p:embeddedFont>
      <p:font typeface="Icons Social Media 8" panose="02000500000000000000" pitchFamily="2" charset="0"/>
      <p:regular r:id="rId23"/>
    </p:embeddedFont>
    <p:embeddedFont>
      <p:font typeface="Nunito Light" panose="00000400000000000000" pitchFamily="2" charset="0"/>
      <p:regular r:id="rId24"/>
      <p:italic r:id="rId25"/>
    </p:embeddedFont>
    <p:embeddedFont>
      <p:font typeface="Nunito Medium" pitchFamily="2" charset="0"/>
      <p:regular r:id="rId26"/>
    </p:embeddedFont>
    <p:embeddedFont>
      <p:font typeface="Poltawski Nowy" pitchFamily="2" charset="0"/>
      <p:regular r:id="rId27"/>
      <p:bold r:id="rId28"/>
      <p:italic r:id="rId29"/>
      <p:boldItalic r:id="rId30"/>
    </p:embeddedFont>
    <p:embeddedFont>
      <p:font typeface="Raleway" panose="020B0503030101060003" pitchFamily="34" charset="0"/>
      <p:regular r:id="rId31"/>
      <p:bold r:id="rId32"/>
      <p:italic r:id="rId33"/>
      <p:boldItalic r:id="rId34"/>
    </p:embeddedFont>
    <p:embeddedFont>
      <p:font typeface="Yekan Bakh" panose="00000500000000000000" pitchFamily="2" charset="-78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B5D19B-84B5-49EB-B8A5-353AF6A3110C}">
  <a:tblStyle styleId="{46B5D19B-84B5-49EB-B8A5-353AF6A311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E98A9D5-466C-4C44-8B40-38B5A65A6D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7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2721C3-847D-369B-1426-2C14871718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BB862D-B5F0-5148-F8F9-80983324C9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E021569-416F-45C1-8079-2B3391922B87}" type="datetimeFigureOut">
              <a:rPr lang="fa-IR" smtClean="0"/>
              <a:t>5/27/1446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3901-3AA5-62E6-7F25-6637E27F2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70750-DC2C-13CB-E47F-4EC112E2ED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CC00C0F-F7C6-42E2-8672-64FEB2C7FDCD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659277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7f362302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7f362302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86b8ded0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86b8ded0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93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a7f362302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a7f362302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86b8ded0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86b8ded0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63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86b8ded0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86b8ded0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a86b8ded09_0_32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a86b8ded09_0_32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86b8ded09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86b8ded09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76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04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86b8ded0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86b8ded0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9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" y="0"/>
            <a:ext cx="9144001" cy="5143501"/>
            <a:chOff x="1" y="0"/>
            <a:chExt cx="9144001" cy="5143501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0000"/>
            </a:blip>
            <a:srcRect/>
            <a:stretch/>
          </p:blipFill>
          <p:spPr>
            <a:xfrm rot="10800000" flipH="1">
              <a:off x="5558662" y="3090900"/>
              <a:ext cx="3585340" cy="2052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0000"/>
            </a:blip>
            <a:srcRect l="-1691" t="38666" r="23370" b="-196"/>
            <a:stretch/>
          </p:blipFill>
          <p:spPr>
            <a:xfrm flipH="1">
              <a:off x="1" y="0"/>
              <a:ext cx="1764299" cy="1499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4">
              <a:alphaModFix amt="80000"/>
            </a:blip>
            <a:srcRect l="10272" r="10280"/>
            <a:stretch/>
          </p:blipFill>
          <p:spPr>
            <a:xfrm>
              <a:off x="7851225" y="0"/>
              <a:ext cx="1292775" cy="1381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89300" y="920875"/>
            <a:ext cx="3487200" cy="24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89425" y="3539525"/>
            <a:ext cx="27648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2"/>
          <p:cNvSpPr>
            <a:spLocks noGrp="1"/>
          </p:cNvSpPr>
          <p:nvPr>
            <p:ph type="pic" idx="2"/>
          </p:nvPr>
        </p:nvSpPr>
        <p:spPr>
          <a:xfrm>
            <a:off x="5115175" y="1145250"/>
            <a:ext cx="3145500" cy="34563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1"/>
          <p:cNvGrpSpPr/>
          <p:nvPr/>
        </p:nvGrpSpPr>
        <p:grpSpPr>
          <a:xfrm rot="10800000" flipH="1">
            <a:off x="-9525" y="-9525"/>
            <a:ext cx="9153533" cy="5165550"/>
            <a:chOff x="-9525" y="-9525"/>
            <a:chExt cx="9153533" cy="5165550"/>
          </a:xfrm>
        </p:grpSpPr>
        <p:pic>
          <p:nvPicPr>
            <p:cNvPr id="255" name="Google Shape;255;p31"/>
            <p:cNvPicPr preferRelativeResize="0"/>
            <p:nvPr/>
          </p:nvPicPr>
          <p:blipFill rotWithShape="1">
            <a:blip r:embed="rId2">
              <a:alphaModFix amt="80000"/>
            </a:blip>
            <a:srcRect l="-1691" t="38666" r="23370" b="-196"/>
            <a:stretch/>
          </p:blipFill>
          <p:spPr>
            <a:xfrm rot="-5400000" flipH="1">
              <a:off x="-142049" y="3524250"/>
              <a:ext cx="1764299" cy="14992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6" name="Google Shape;256;p31"/>
            <p:cNvGrpSpPr/>
            <p:nvPr/>
          </p:nvGrpSpPr>
          <p:grpSpPr>
            <a:xfrm>
              <a:off x="7091406" y="-9525"/>
              <a:ext cx="2052601" cy="3585346"/>
              <a:chOff x="7091406" y="-9525"/>
              <a:chExt cx="2052601" cy="3585346"/>
            </a:xfrm>
          </p:grpSpPr>
          <p:pic>
            <p:nvPicPr>
              <p:cNvPr id="257" name="Google Shape;257;p31"/>
              <p:cNvPicPr preferRelativeResize="0"/>
              <p:nvPr/>
            </p:nvPicPr>
            <p:blipFill rotWithShape="1">
              <a:blip r:embed="rId3">
                <a:alphaModFix amt="70000"/>
              </a:blip>
              <a:srcRect/>
              <a:stretch/>
            </p:blipFill>
            <p:spPr>
              <a:xfrm rot="5400000" flipH="1">
                <a:off x="6325037" y="756850"/>
                <a:ext cx="3585340" cy="2052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31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l="10276" t="10249" r="16058"/>
              <a:stretch/>
            </p:blipFill>
            <p:spPr>
              <a:xfrm>
                <a:off x="7945325" y="-9525"/>
                <a:ext cx="1198676" cy="1239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2"/>
          <p:cNvGrpSpPr/>
          <p:nvPr/>
        </p:nvGrpSpPr>
        <p:grpSpPr>
          <a:xfrm rot="10800000">
            <a:off x="-9525" y="-342899"/>
            <a:ext cx="9658350" cy="5498924"/>
            <a:chOff x="-514342" y="-9525"/>
            <a:chExt cx="9658350" cy="5498924"/>
          </a:xfrm>
        </p:grpSpPr>
        <p:pic>
          <p:nvPicPr>
            <p:cNvPr id="261" name="Google Shape;261;p32"/>
            <p:cNvPicPr preferRelativeResize="0"/>
            <p:nvPr/>
          </p:nvPicPr>
          <p:blipFill rotWithShape="1">
            <a:blip r:embed="rId2">
              <a:alphaModFix amt="80000"/>
            </a:blip>
            <a:srcRect l="-1696" t="359" r="121" b="-199"/>
            <a:stretch/>
          </p:blipFill>
          <p:spPr>
            <a:xfrm rot="-5400000" flipH="1">
              <a:off x="-442080" y="3128963"/>
              <a:ext cx="2288174" cy="24326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2" name="Google Shape;262;p32"/>
            <p:cNvGrpSpPr/>
            <p:nvPr/>
          </p:nvGrpSpPr>
          <p:grpSpPr>
            <a:xfrm>
              <a:off x="7091406" y="-9525"/>
              <a:ext cx="2052601" cy="3585346"/>
              <a:chOff x="7091406" y="-9525"/>
              <a:chExt cx="2052601" cy="3585346"/>
            </a:xfrm>
          </p:grpSpPr>
          <p:pic>
            <p:nvPicPr>
              <p:cNvPr id="263" name="Google Shape;263;p32"/>
              <p:cNvPicPr preferRelativeResize="0"/>
              <p:nvPr/>
            </p:nvPicPr>
            <p:blipFill rotWithShape="1">
              <a:blip r:embed="rId3">
                <a:alphaModFix amt="70000"/>
              </a:blip>
              <a:srcRect/>
              <a:stretch/>
            </p:blipFill>
            <p:spPr>
              <a:xfrm rot="5400000" flipH="1">
                <a:off x="6325037" y="756850"/>
                <a:ext cx="3585340" cy="2052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l="10276" t="10249" r="16058"/>
              <a:stretch/>
            </p:blipFill>
            <p:spPr>
              <a:xfrm>
                <a:off x="7945325" y="-9525"/>
                <a:ext cx="1198676" cy="1239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1_Thank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" y="3226724"/>
            <a:ext cx="3407573" cy="191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7000" y="0"/>
            <a:ext cx="5157000" cy="290081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ctrTitle"/>
          </p:nvPr>
        </p:nvSpPr>
        <p:spPr>
          <a:xfrm>
            <a:off x="2382300" y="626750"/>
            <a:ext cx="4379400" cy="9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1"/>
          </p:nvPr>
        </p:nvSpPr>
        <p:spPr>
          <a:xfrm>
            <a:off x="2382300" y="1807525"/>
            <a:ext cx="4379400" cy="10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2382250" y="4176700"/>
            <a:ext cx="43794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CREDITS: This presentation template was created by </a:t>
            </a:r>
            <a:r>
              <a:rPr lang="en" sz="1000" u="sng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rPr>
              <a:t>,</a:t>
            </a:r>
            <a:r>
              <a:rPr lang="en" sz="10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rPr>
              <a:t> and includes icons by </a:t>
            </a:r>
            <a:r>
              <a:rPr lang="en" sz="1000" u="sng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rPr>
              <a:t>, and infographics &amp; images by </a:t>
            </a:r>
            <a:r>
              <a:rPr lang="en" sz="1000" u="sng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lt2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6">
            <a:alphaModFix amt="60000"/>
          </a:blip>
          <a:srcRect l="3038" t="3494" r="35825" b="4058"/>
          <a:stretch/>
        </p:blipFill>
        <p:spPr>
          <a:xfrm>
            <a:off x="0" y="3547125"/>
            <a:ext cx="1876699" cy="15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 amt="80000"/>
          </a:blip>
          <a:srcRect l="3038" t="3494" r="35825" b="4058"/>
          <a:stretch/>
        </p:blipFill>
        <p:spPr>
          <a:xfrm>
            <a:off x="7004775" y="-378987"/>
            <a:ext cx="2625149" cy="22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/>
          <p:nvPr/>
        </p:nvSpPr>
        <p:spPr>
          <a:xfrm>
            <a:off x="3422100" y="4862250"/>
            <a:ext cx="27831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7">
            <a:alphaModFix amt="40000"/>
          </a:blip>
          <a:srcRect l="7996" r="11552" b="4039"/>
          <a:stretch/>
        </p:blipFill>
        <p:spPr>
          <a:xfrm rot="2526222">
            <a:off x="-811524" y="-150000"/>
            <a:ext cx="3861802" cy="2591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950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574550" y="2557638"/>
            <a:ext cx="599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945050" y="1431950"/>
            <a:ext cx="1254000" cy="110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1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4619600" y="0"/>
            <a:ext cx="4524398" cy="25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10800000">
            <a:off x="-2" y="2684499"/>
            <a:ext cx="4371552" cy="245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l="3038" t="3494" r="35825" b="4058"/>
          <a:stretch/>
        </p:blipFill>
        <p:spPr>
          <a:xfrm>
            <a:off x="8051675" y="-113750"/>
            <a:ext cx="1782125" cy="1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 amt="60000"/>
          </a:blip>
          <a:srcRect l="3038" t="3494" r="35825" b="4058"/>
          <a:stretch/>
        </p:blipFill>
        <p:spPr>
          <a:xfrm rot="-8100000">
            <a:off x="7116898" y="-363301"/>
            <a:ext cx="1782126" cy="1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 l="3038" t="3494" r="35825" b="4058"/>
          <a:stretch/>
        </p:blipFill>
        <p:spPr>
          <a:xfrm>
            <a:off x="-333725" y="3904375"/>
            <a:ext cx="1782125" cy="151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0910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✧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✧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✧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✧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✧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✧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✧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✧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✧"/>
              <a:defRPr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 amt="60000"/>
          </a:blip>
          <a:srcRect l="3038" t="3494" r="35825" b="4058"/>
          <a:stretch/>
        </p:blipFill>
        <p:spPr>
          <a:xfrm rot="-8100000">
            <a:off x="7116898" y="-363301"/>
            <a:ext cx="1782126" cy="1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8850" y="0"/>
            <a:ext cx="3215150" cy="1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2">
            <a:alphaModFix amt="27000"/>
          </a:blip>
          <a:srcRect l="3038" t="3494" r="35825" b="4058"/>
          <a:stretch/>
        </p:blipFill>
        <p:spPr>
          <a:xfrm>
            <a:off x="8051675" y="-113750"/>
            <a:ext cx="1782125" cy="15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-418825" y="3943025"/>
            <a:ext cx="843000" cy="843000"/>
          </a:xfrm>
          <a:prstGeom prst="star24">
            <a:avLst>
              <a:gd name="adj" fmla="val 126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105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4619600" y="0"/>
            <a:ext cx="4524398" cy="254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241000" y="1861275"/>
            <a:ext cx="2772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5130400" y="1861275"/>
            <a:ext cx="27726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241000" y="2426075"/>
            <a:ext cx="2772600" cy="15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130400" y="2426075"/>
            <a:ext cx="2772600" cy="15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-1" y="-6847"/>
            <a:ext cx="3219950" cy="18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l="3038" t="3494" r="35825" b="4058"/>
          <a:stretch/>
        </p:blipFill>
        <p:spPr>
          <a:xfrm>
            <a:off x="7630650" y="-263725"/>
            <a:ext cx="1782125" cy="151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3910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 amt="60000"/>
          </a:blip>
          <a:srcRect l="3038" t="3494" r="35825" b="4058"/>
          <a:stretch/>
        </p:blipFill>
        <p:spPr>
          <a:xfrm rot="-8100000">
            <a:off x="7116898" y="-363301"/>
            <a:ext cx="1782126" cy="1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928850" y="0"/>
            <a:ext cx="3215150" cy="1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27000"/>
          </a:blip>
          <a:srcRect l="3038" t="3494" r="35825" b="4058"/>
          <a:stretch/>
        </p:blipFill>
        <p:spPr>
          <a:xfrm>
            <a:off x="8051675" y="-113750"/>
            <a:ext cx="1782125" cy="151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2515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904025"/>
            <a:ext cx="472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20000" y="1686175"/>
            <a:ext cx="4724100" cy="25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✧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✧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✧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✧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✧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✧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✧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✧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✧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5906750" y="535050"/>
            <a:ext cx="2715000" cy="40734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pic>
        <p:nvPicPr>
          <p:cNvPr id="48" name="Google Shape;48;p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0" y="3391250"/>
            <a:ext cx="3100800" cy="17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5317550" y="0"/>
            <a:ext cx="3826450" cy="21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173950" y="154488"/>
            <a:ext cx="679500" cy="679500"/>
          </a:xfrm>
          <a:prstGeom prst="star24">
            <a:avLst>
              <a:gd name="adj" fmla="val 126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3">
            <a:alphaModFix/>
          </a:blip>
          <a:srcRect l="3038" t="3494" r="35825" b="4058"/>
          <a:stretch/>
        </p:blipFill>
        <p:spPr>
          <a:xfrm>
            <a:off x="7630650" y="-263725"/>
            <a:ext cx="1782125" cy="151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7269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241475" y="2819400"/>
            <a:ext cx="4661100" cy="5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4619600" y="0"/>
            <a:ext cx="4524398" cy="25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-1" y="-6847"/>
            <a:ext cx="3219950" cy="18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3">
            <a:alphaModFix/>
          </a:blip>
          <a:srcRect l="3038" t="3494" r="35825" b="4058"/>
          <a:stretch/>
        </p:blipFill>
        <p:spPr>
          <a:xfrm>
            <a:off x="7397612" y="-395875"/>
            <a:ext cx="1782125" cy="151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3361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20000" y="3940975"/>
            <a:ext cx="7704000" cy="66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Bodoni Moda"/>
              <a:buNone/>
              <a:defRPr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Bodoni Moda"/>
              <a:buNone/>
              <a:defRPr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Bodoni Moda"/>
              <a:buNone/>
              <a:defRPr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Bodoni Moda"/>
              <a:buNone/>
              <a:defRPr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Bodoni Moda"/>
              <a:buNone/>
              <a:defRPr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Bodoni Moda"/>
              <a:buNone/>
              <a:defRPr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Bodoni Moda"/>
              <a:buNone/>
              <a:defRPr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Bodoni Moda"/>
              <a:buNone/>
              <a:defRPr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76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 amt="80000"/>
          </a:blip>
          <a:srcRect l="-1691" t="38666" r="23370" b="-196"/>
          <a:stretch/>
        </p:blipFill>
        <p:spPr>
          <a:xfrm>
            <a:off x="7379704" y="0"/>
            <a:ext cx="1764299" cy="1499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7"/>
          <p:cNvGrpSpPr/>
          <p:nvPr/>
        </p:nvGrpSpPr>
        <p:grpSpPr>
          <a:xfrm>
            <a:off x="-19050" y="3090900"/>
            <a:ext cx="3604392" cy="2052601"/>
            <a:chOff x="-19050" y="3090900"/>
            <a:chExt cx="3604392" cy="2052601"/>
          </a:xfrm>
        </p:grpSpPr>
        <p:pic>
          <p:nvPicPr>
            <p:cNvPr id="49" name="Google Shape;49;p7"/>
            <p:cNvPicPr preferRelativeResize="0"/>
            <p:nvPr/>
          </p:nvPicPr>
          <p:blipFill rotWithShape="1">
            <a:blip r:embed="rId3">
              <a:alphaModFix amt="70000"/>
            </a:blip>
            <a:srcRect/>
            <a:stretch/>
          </p:blipFill>
          <p:spPr>
            <a:xfrm rot="10800000">
              <a:off x="1" y="3090900"/>
              <a:ext cx="3585340" cy="2052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7"/>
            <p:cNvPicPr preferRelativeResize="0"/>
            <p:nvPr/>
          </p:nvPicPr>
          <p:blipFill rotWithShape="1">
            <a:blip r:embed="rId4">
              <a:alphaModFix amt="80000"/>
            </a:blip>
            <a:srcRect l="10274" r="18475" b="40001"/>
            <a:stretch/>
          </p:blipFill>
          <p:spPr>
            <a:xfrm flipH="1">
              <a:off x="-19050" y="4314825"/>
              <a:ext cx="1159425" cy="828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4574050" y="2240763"/>
            <a:ext cx="3636600" cy="2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574050" y="880738"/>
            <a:ext cx="3636600" cy="12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>
            <a:spLocks noGrp="1"/>
          </p:cNvSpPr>
          <p:nvPr>
            <p:ph type="pic" idx="2"/>
          </p:nvPr>
        </p:nvSpPr>
        <p:spPr>
          <a:xfrm>
            <a:off x="-19050" y="999000"/>
            <a:ext cx="3456300" cy="3145500"/>
          </a:xfrm>
          <a:prstGeom prst="flowChartDelay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66338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None/>
              <a:defRPr sz="96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284000" y="3063763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3964188" y="-19913"/>
            <a:ext cx="5179824" cy="29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13" y="2086139"/>
            <a:ext cx="5399899" cy="303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 rotWithShape="1">
          <a:blip r:embed="rId3">
            <a:alphaModFix amt="50000"/>
          </a:blip>
          <a:srcRect l="3038" t="3494" r="35825" b="4058"/>
          <a:stretch/>
        </p:blipFill>
        <p:spPr>
          <a:xfrm flipH="1">
            <a:off x="7165000" y="-242887"/>
            <a:ext cx="1782125" cy="1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 l="3038" t="3494" r="35825" b="4058"/>
          <a:stretch/>
        </p:blipFill>
        <p:spPr>
          <a:xfrm flipH="1">
            <a:off x="-175950" y="3870463"/>
            <a:ext cx="1782125" cy="151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6595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326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6043199" y="3391250"/>
            <a:ext cx="3100800" cy="17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flipH="1">
            <a:off x="0" y="0"/>
            <a:ext cx="3215150" cy="18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 rotWithShape="1">
          <a:blip r:embed="rId3">
            <a:alphaModFix/>
          </a:blip>
          <a:srcRect l="3038" t="3494" r="35825" b="4058"/>
          <a:stretch/>
        </p:blipFill>
        <p:spPr>
          <a:xfrm>
            <a:off x="7644675" y="4100875"/>
            <a:ext cx="1782125" cy="15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 hasCustomPrompt="1"/>
          </p:nvPr>
        </p:nvSpPr>
        <p:spPr>
          <a:xfrm>
            <a:off x="1430700" y="1480875"/>
            <a:ext cx="88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3" hasCustomPrompt="1"/>
          </p:nvPr>
        </p:nvSpPr>
        <p:spPr>
          <a:xfrm>
            <a:off x="1430700" y="2914296"/>
            <a:ext cx="88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4129975" y="1480875"/>
            <a:ext cx="88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5" hasCustomPrompt="1"/>
          </p:nvPr>
        </p:nvSpPr>
        <p:spPr>
          <a:xfrm>
            <a:off x="4129975" y="2914296"/>
            <a:ext cx="88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6" hasCustomPrompt="1"/>
          </p:nvPr>
        </p:nvSpPr>
        <p:spPr>
          <a:xfrm>
            <a:off x="6829250" y="1480875"/>
            <a:ext cx="88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 hasCustomPrompt="1"/>
          </p:nvPr>
        </p:nvSpPr>
        <p:spPr>
          <a:xfrm>
            <a:off x="6829250" y="2914296"/>
            <a:ext cx="884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Bodoni Moda"/>
              <a:buNone/>
              <a:defRPr sz="30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0000" y="20276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3419275" y="20276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9"/>
          </p:nvPr>
        </p:nvSpPr>
        <p:spPr>
          <a:xfrm>
            <a:off x="6118550" y="20276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3"/>
          </p:nvPr>
        </p:nvSpPr>
        <p:spPr>
          <a:xfrm>
            <a:off x="720000" y="34595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3419275" y="34595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5"/>
          </p:nvPr>
        </p:nvSpPr>
        <p:spPr>
          <a:xfrm>
            <a:off x="6118550" y="345957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odoni Moda"/>
              <a:buNone/>
              <a:defRPr sz="1800" b="1"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955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flipH="1">
            <a:off x="0" y="-1"/>
            <a:ext cx="5179824" cy="29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3964175" y="2229849"/>
            <a:ext cx="5179824" cy="29136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458150" y="2982563"/>
            <a:ext cx="6227700" cy="5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1458150" y="1656338"/>
            <a:ext cx="6227700" cy="126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l="3038" t="3494" r="35825" b="4058"/>
          <a:stretch/>
        </p:blipFill>
        <p:spPr>
          <a:xfrm>
            <a:off x="7537837" y="3890375"/>
            <a:ext cx="1782125" cy="1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 amt="50000"/>
          </a:blip>
          <a:srcRect l="3038" t="3494" r="35825" b="4058"/>
          <a:stretch/>
        </p:blipFill>
        <p:spPr>
          <a:xfrm>
            <a:off x="69712" y="-446887"/>
            <a:ext cx="1782125" cy="15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8118250" y="-500100"/>
            <a:ext cx="1515600" cy="1515600"/>
          </a:xfrm>
          <a:prstGeom prst="star16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9676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2">
            <a:alphaModFix/>
          </a:blip>
          <a:srcRect l="3038" t="3494" r="35825" b="4058"/>
          <a:stretch/>
        </p:blipFill>
        <p:spPr>
          <a:xfrm>
            <a:off x="7630650" y="-256581"/>
            <a:ext cx="1782125" cy="1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>
            <a:off x="-12350" y="3053875"/>
            <a:ext cx="3826450" cy="21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317550" y="0"/>
            <a:ext cx="3826450" cy="21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715100" y="1493625"/>
            <a:ext cx="4172100" cy="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715100" y="815650"/>
            <a:ext cx="4172100" cy="59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>
            <a:spLocks noGrp="1"/>
          </p:cNvSpPr>
          <p:nvPr>
            <p:ph type="pic" idx="2"/>
          </p:nvPr>
        </p:nvSpPr>
        <p:spPr>
          <a:xfrm>
            <a:off x="5376175" y="281250"/>
            <a:ext cx="3052800" cy="4581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09" name="Google Shape;109;p15"/>
          <p:cNvSpPr>
            <a:spLocks noGrp="1"/>
          </p:cNvSpPr>
          <p:nvPr>
            <p:ph type="pic" idx="3"/>
          </p:nvPr>
        </p:nvSpPr>
        <p:spPr>
          <a:xfrm>
            <a:off x="880400" y="2571750"/>
            <a:ext cx="3841500" cy="21303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110" name="Google Shape;110;p15"/>
          <p:cNvSpPr/>
          <p:nvPr/>
        </p:nvSpPr>
        <p:spPr>
          <a:xfrm>
            <a:off x="-426000" y="113500"/>
            <a:ext cx="843000" cy="843000"/>
          </a:xfrm>
          <a:prstGeom prst="star24">
            <a:avLst>
              <a:gd name="adj" fmla="val 126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1628600" y="-847950"/>
            <a:ext cx="27831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3422100" y="4862250"/>
            <a:ext cx="27831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354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2" y="2684499"/>
            <a:ext cx="4371552" cy="245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 flipH="1">
            <a:off x="5928850" y="3334975"/>
            <a:ext cx="3215150" cy="1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1"/>
          </p:nvPr>
        </p:nvSpPr>
        <p:spPr>
          <a:xfrm>
            <a:off x="1239612" y="1708450"/>
            <a:ext cx="2515500" cy="4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2"/>
          </p:nvPr>
        </p:nvSpPr>
        <p:spPr>
          <a:xfrm>
            <a:off x="3985188" y="1458400"/>
            <a:ext cx="39210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3"/>
          </p:nvPr>
        </p:nvSpPr>
        <p:spPr>
          <a:xfrm>
            <a:off x="1239612" y="3928250"/>
            <a:ext cx="2515500" cy="4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4"/>
          </p:nvPr>
        </p:nvSpPr>
        <p:spPr>
          <a:xfrm>
            <a:off x="3985188" y="3678200"/>
            <a:ext cx="39210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5"/>
          </p:nvPr>
        </p:nvSpPr>
        <p:spPr>
          <a:xfrm>
            <a:off x="1237812" y="2818350"/>
            <a:ext cx="2517300" cy="43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6"/>
          </p:nvPr>
        </p:nvSpPr>
        <p:spPr>
          <a:xfrm>
            <a:off x="3985188" y="2568300"/>
            <a:ext cx="3919800" cy="9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07364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1"/>
          </p:nvPr>
        </p:nvSpPr>
        <p:spPr>
          <a:xfrm>
            <a:off x="1625738" y="1715025"/>
            <a:ext cx="4707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2"/>
          </p:nvPr>
        </p:nvSpPr>
        <p:spPr>
          <a:xfrm>
            <a:off x="2810362" y="2898662"/>
            <a:ext cx="4707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3"/>
          </p:nvPr>
        </p:nvSpPr>
        <p:spPr>
          <a:xfrm>
            <a:off x="1625738" y="4082300"/>
            <a:ext cx="4707900" cy="52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4"/>
          </p:nvPr>
        </p:nvSpPr>
        <p:spPr>
          <a:xfrm>
            <a:off x="1625738" y="1280825"/>
            <a:ext cx="4707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ubTitle" idx="5"/>
          </p:nvPr>
        </p:nvSpPr>
        <p:spPr>
          <a:xfrm>
            <a:off x="2810362" y="2462430"/>
            <a:ext cx="4707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6"/>
          </p:nvPr>
        </p:nvSpPr>
        <p:spPr>
          <a:xfrm>
            <a:off x="1625738" y="3644035"/>
            <a:ext cx="4707900" cy="4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2" y="2684499"/>
            <a:ext cx="4371552" cy="245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 amt="70000"/>
          </a:blip>
          <a:srcRect l="3038" t="3494" r="35825" b="4058"/>
          <a:stretch/>
        </p:blipFill>
        <p:spPr>
          <a:xfrm>
            <a:off x="-467025" y="3771075"/>
            <a:ext cx="1782125" cy="1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 flipH="1">
            <a:off x="5928850" y="3334975"/>
            <a:ext cx="3215150" cy="1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 rot="5400000">
            <a:off x="-1342462" y="1319475"/>
            <a:ext cx="22425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 rot="5400000">
            <a:off x="8243963" y="3221100"/>
            <a:ext cx="22425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7780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0" y="0"/>
            <a:ext cx="3215150" cy="1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"/>
          </p:nvPr>
        </p:nvSpPr>
        <p:spPr>
          <a:xfrm>
            <a:off x="796238" y="1306475"/>
            <a:ext cx="3546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2"/>
          </p:nvPr>
        </p:nvSpPr>
        <p:spPr>
          <a:xfrm>
            <a:off x="796238" y="1885775"/>
            <a:ext cx="3546000" cy="9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3"/>
          </p:nvPr>
        </p:nvSpPr>
        <p:spPr>
          <a:xfrm>
            <a:off x="4801762" y="1885775"/>
            <a:ext cx="3546000" cy="9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4"/>
          </p:nvPr>
        </p:nvSpPr>
        <p:spPr>
          <a:xfrm>
            <a:off x="796238" y="3634100"/>
            <a:ext cx="3546000" cy="9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5"/>
          </p:nvPr>
        </p:nvSpPr>
        <p:spPr>
          <a:xfrm>
            <a:off x="4801762" y="3634100"/>
            <a:ext cx="3546000" cy="9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6"/>
          </p:nvPr>
        </p:nvSpPr>
        <p:spPr>
          <a:xfrm>
            <a:off x="796238" y="3054800"/>
            <a:ext cx="3546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7"/>
          </p:nvPr>
        </p:nvSpPr>
        <p:spPr>
          <a:xfrm>
            <a:off x="4801762" y="1306475"/>
            <a:ext cx="3546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8"/>
          </p:nvPr>
        </p:nvSpPr>
        <p:spPr>
          <a:xfrm>
            <a:off x="4801762" y="3054800"/>
            <a:ext cx="3546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-418825" y="3943025"/>
            <a:ext cx="843000" cy="843000"/>
          </a:xfrm>
          <a:prstGeom prst="star24">
            <a:avLst>
              <a:gd name="adj" fmla="val 126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250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928850" y="0"/>
            <a:ext cx="3215150" cy="1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 rot="5400000">
            <a:off x="8243963" y="3221100"/>
            <a:ext cx="22425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1"/>
          </p:nvPr>
        </p:nvSpPr>
        <p:spPr>
          <a:xfrm>
            <a:off x="721231" y="1867775"/>
            <a:ext cx="2336400" cy="93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2"/>
          </p:nvPr>
        </p:nvSpPr>
        <p:spPr>
          <a:xfrm>
            <a:off x="3402544" y="1867775"/>
            <a:ext cx="2336400" cy="93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3"/>
          </p:nvPr>
        </p:nvSpPr>
        <p:spPr>
          <a:xfrm>
            <a:off x="6083881" y="1867775"/>
            <a:ext cx="2336400" cy="93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4"/>
          </p:nvPr>
        </p:nvSpPr>
        <p:spPr>
          <a:xfrm>
            <a:off x="723719" y="3678200"/>
            <a:ext cx="2336400" cy="93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5"/>
          </p:nvPr>
        </p:nvSpPr>
        <p:spPr>
          <a:xfrm>
            <a:off x="3405056" y="3678200"/>
            <a:ext cx="2336400" cy="93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6"/>
          </p:nvPr>
        </p:nvSpPr>
        <p:spPr>
          <a:xfrm>
            <a:off x="6086394" y="3678200"/>
            <a:ext cx="2336400" cy="930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ubTitle" idx="7"/>
          </p:nvPr>
        </p:nvSpPr>
        <p:spPr>
          <a:xfrm>
            <a:off x="721206" y="1342975"/>
            <a:ext cx="2336400" cy="47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subTitle" idx="8"/>
          </p:nvPr>
        </p:nvSpPr>
        <p:spPr>
          <a:xfrm>
            <a:off x="3402544" y="1342975"/>
            <a:ext cx="2336400" cy="47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9"/>
          </p:nvPr>
        </p:nvSpPr>
        <p:spPr>
          <a:xfrm>
            <a:off x="6083881" y="1342975"/>
            <a:ext cx="2336400" cy="47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13"/>
          </p:nvPr>
        </p:nvSpPr>
        <p:spPr>
          <a:xfrm>
            <a:off x="721231" y="3155478"/>
            <a:ext cx="2336400" cy="47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4"/>
          </p:nvPr>
        </p:nvSpPr>
        <p:spPr>
          <a:xfrm>
            <a:off x="3402544" y="3155478"/>
            <a:ext cx="2336400" cy="47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15"/>
          </p:nvPr>
        </p:nvSpPr>
        <p:spPr>
          <a:xfrm>
            <a:off x="6083881" y="3155478"/>
            <a:ext cx="2336400" cy="47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doni Moda"/>
              <a:buNone/>
              <a:defRPr sz="18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-1" y="3332278"/>
            <a:ext cx="3219950" cy="18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/>
          <p:nvPr/>
        </p:nvSpPr>
        <p:spPr>
          <a:xfrm rot="5400000">
            <a:off x="-1342462" y="1319475"/>
            <a:ext cx="22425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32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 flipH="1">
            <a:off x="6380026" y="3592575"/>
            <a:ext cx="2757202" cy="1550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0800000">
            <a:off x="-6777" y="3739529"/>
            <a:ext cx="2495952" cy="1403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904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9"/>
          <p:cNvGrpSpPr/>
          <p:nvPr/>
        </p:nvGrpSpPr>
        <p:grpSpPr>
          <a:xfrm>
            <a:off x="-376925" y="7"/>
            <a:ext cx="9586116" cy="5650194"/>
            <a:chOff x="-376925" y="7"/>
            <a:chExt cx="9586116" cy="5650194"/>
          </a:xfrm>
        </p:grpSpPr>
        <p:pic>
          <p:nvPicPr>
            <p:cNvPr id="62" name="Google Shape;62;p9"/>
            <p:cNvPicPr preferRelativeResize="0"/>
            <p:nvPr/>
          </p:nvPicPr>
          <p:blipFill rotWithShape="1">
            <a:blip r:embed="rId2">
              <a:alphaModFix amt="80000"/>
            </a:blip>
            <a:srcRect l="-1688" t="27416" r="20880" b="-196"/>
            <a:stretch/>
          </p:blipFill>
          <p:spPr>
            <a:xfrm rot="-6337592" flipH="1">
              <a:off x="-188026" y="3648143"/>
              <a:ext cx="1820376" cy="1773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9"/>
            <p:cNvPicPr preferRelativeResize="0"/>
            <p:nvPr/>
          </p:nvPicPr>
          <p:blipFill rotWithShape="1">
            <a:blip r:embed="rId3">
              <a:alphaModFix amt="80000"/>
            </a:blip>
            <a:srcRect l="10269" r="17308" b="25517"/>
            <a:stretch/>
          </p:blipFill>
          <p:spPr>
            <a:xfrm>
              <a:off x="7965525" y="4114800"/>
              <a:ext cx="1178474" cy="102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570167" flipH="1">
              <a:off x="8213550" y="54228"/>
              <a:ext cx="643839" cy="13811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4581525" y="1331625"/>
            <a:ext cx="3655800" cy="13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4581525" y="2816925"/>
            <a:ext cx="365580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>
            <a:spLocks noGrp="1"/>
          </p:cNvSpPr>
          <p:nvPr>
            <p:ph type="pic" idx="2"/>
          </p:nvPr>
        </p:nvSpPr>
        <p:spPr>
          <a:xfrm>
            <a:off x="971800" y="1145250"/>
            <a:ext cx="3145500" cy="34563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4772448" y="2684499"/>
            <a:ext cx="4371552" cy="245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" y="-34175"/>
            <a:ext cx="3215150" cy="1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3438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 hasCustomPrompt="1"/>
          </p:nvPr>
        </p:nvSpPr>
        <p:spPr>
          <a:xfrm>
            <a:off x="1564850" y="537500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1564850" y="1440900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 idx="2" hasCustomPrompt="1"/>
          </p:nvPr>
        </p:nvSpPr>
        <p:spPr>
          <a:xfrm>
            <a:off x="1564850" y="1894887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3"/>
          </p:nvPr>
        </p:nvSpPr>
        <p:spPr>
          <a:xfrm>
            <a:off x="1564850" y="2800849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 idx="4" hasCustomPrompt="1"/>
          </p:nvPr>
        </p:nvSpPr>
        <p:spPr>
          <a:xfrm>
            <a:off x="1564850" y="3252273"/>
            <a:ext cx="60144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Bodoni Moda"/>
              <a:buNone/>
              <a:defRPr sz="4800">
                <a:solidFill>
                  <a:schemeClr val="accent4"/>
                </a:solidFill>
                <a:latin typeface="Bodoni Moda"/>
                <a:ea typeface="Bodoni Moda"/>
                <a:cs typeface="Bodoni Moda"/>
                <a:sym typeface="Bodoni Moda"/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5"/>
          </p:nvPr>
        </p:nvSpPr>
        <p:spPr>
          <a:xfrm>
            <a:off x="1564850" y="4160799"/>
            <a:ext cx="6014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/>
          <p:nvPr/>
        </p:nvSpPr>
        <p:spPr>
          <a:xfrm rot="5400000">
            <a:off x="-1381350" y="1364452"/>
            <a:ext cx="27831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 flipH="1">
            <a:off x="4772448" y="2684499"/>
            <a:ext cx="4371552" cy="245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" y="-34175"/>
            <a:ext cx="3215150" cy="1808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15899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" y="3226724"/>
            <a:ext cx="3407573" cy="191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7000" y="0"/>
            <a:ext cx="5157000" cy="290081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ctrTitle"/>
          </p:nvPr>
        </p:nvSpPr>
        <p:spPr>
          <a:xfrm>
            <a:off x="2382300" y="626750"/>
            <a:ext cx="4379400" cy="9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subTitle" idx="1"/>
          </p:nvPr>
        </p:nvSpPr>
        <p:spPr>
          <a:xfrm>
            <a:off x="2382300" y="1807525"/>
            <a:ext cx="4379400" cy="10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2382250" y="4176700"/>
            <a:ext cx="43794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rPr>
              <a:t>CREDITS: This presentation template was created by </a:t>
            </a:r>
            <a:r>
              <a:rPr lang="en" sz="1000" u="sng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rPr>
              <a:t>,</a:t>
            </a:r>
            <a:r>
              <a:rPr lang="en" sz="10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rPr>
              <a:t> and includes icons by </a:t>
            </a:r>
            <a:r>
              <a:rPr lang="en" sz="1000" u="sng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rPr>
              <a:t>, and infographics &amp; images by </a:t>
            </a:r>
            <a:r>
              <a:rPr lang="en" sz="1000" u="sng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u="sng">
              <a:solidFill>
                <a:schemeClr val="lt2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6">
            <a:alphaModFix amt="60000"/>
          </a:blip>
          <a:srcRect l="3038" t="3494" r="35825" b="4058"/>
          <a:stretch/>
        </p:blipFill>
        <p:spPr>
          <a:xfrm>
            <a:off x="0" y="3547125"/>
            <a:ext cx="1876699" cy="15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 amt="80000"/>
          </a:blip>
          <a:srcRect l="3038" t="3494" r="35825" b="4058"/>
          <a:stretch/>
        </p:blipFill>
        <p:spPr>
          <a:xfrm>
            <a:off x="7004775" y="-378987"/>
            <a:ext cx="2625149" cy="223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/>
          <p:nvPr/>
        </p:nvSpPr>
        <p:spPr>
          <a:xfrm>
            <a:off x="3422100" y="4862250"/>
            <a:ext cx="27831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7">
            <a:alphaModFix amt="40000"/>
          </a:blip>
          <a:srcRect l="7996" r="11552" b="4039"/>
          <a:stretch/>
        </p:blipFill>
        <p:spPr>
          <a:xfrm rot="2526222">
            <a:off x="-811524" y="-150000"/>
            <a:ext cx="3861802" cy="2591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8722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>
            <a:off x="3964188" y="-19913"/>
            <a:ext cx="5179824" cy="291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10800000">
            <a:off x="13" y="2086139"/>
            <a:ext cx="5399899" cy="303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3">
            <a:alphaModFix amt="50000"/>
          </a:blip>
          <a:srcRect l="3038" t="3494" r="35825" b="4058"/>
          <a:stretch/>
        </p:blipFill>
        <p:spPr>
          <a:xfrm flipH="1">
            <a:off x="7165000" y="-242887"/>
            <a:ext cx="1782125" cy="151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l="3038" t="3494" r="35825" b="4058"/>
          <a:stretch/>
        </p:blipFill>
        <p:spPr>
          <a:xfrm flipH="1">
            <a:off x="-175950" y="3870463"/>
            <a:ext cx="1782125" cy="151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1747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0" y="0"/>
            <a:ext cx="3215150" cy="1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/>
          <p:nvPr/>
        </p:nvSpPr>
        <p:spPr>
          <a:xfrm>
            <a:off x="-418825" y="3943025"/>
            <a:ext cx="843000" cy="843000"/>
          </a:xfrm>
          <a:prstGeom prst="star24">
            <a:avLst>
              <a:gd name="adj" fmla="val 1265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928850" y="0"/>
            <a:ext cx="3215150" cy="18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 rot="5400000">
            <a:off x="8243963" y="3221100"/>
            <a:ext cx="2242500" cy="1129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28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0" y="0"/>
            <a:ext cx="9144002" cy="5143501"/>
            <a:chOff x="0" y="0"/>
            <a:chExt cx="9144002" cy="5143501"/>
          </a:xfrm>
        </p:grpSpPr>
        <p:pic>
          <p:nvPicPr>
            <p:cNvPr id="127" name="Google Shape;127;p18"/>
            <p:cNvPicPr preferRelativeResize="0"/>
            <p:nvPr/>
          </p:nvPicPr>
          <p:blipFill rotWithShape="1">
            <a:blip r:embed="rId2">
              <a:alphaModFix amt="70000"/>
            </a:blip>
            <a:srcRect/>
            <a:stretch/>
          </p:blipFill>
          <p:spPr>
            <a:xfrm rot="10800000" flipH="1">
              <a:off x="5558662" y="3090900"/>
              <a:ext cx="3585340" cy="2052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8"/>
            <p:cNvPicPr preferRelativeResize="0"/>
            <p:nvPr/>
          </p:nvPicPr>
          <p:blipFill rotWithShape="1">
            <a:blip r:embed="rId3">
              <a:alphaModFix amt="80000"/>
            </a:blip>
            <a:srcRect l="-1691" t="38666" r="23370" b="-196"/>
            <a:stretch/>
          </p:blipFill>
          <p:spPr>
            <a:xfrm flipH="1">
              <a:off x="1" y="0"/>
              <a:ext cx="1764299" cy="1499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8"/>
            <p:cNvPicPr preferRelativeResize="0"/>
            <p:nvPr/>
          </p:nvPicPr>
          <p:blipFill rotWithShape="1">
            <a:blip r:embed="rId4">
              <a:alphaModFix amt="80000"/>
            </a:blip>
            <a:srcRect l="31181" r="10284" b="29656"/>
            <a:stretch/>
          </p:blipFill>
          <p:spPr>
            <a:xfrm>
              <a:off x="0" y="4171950"/>
              <a:ext cx="952500" cy="971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20000" y="1108475"/>
            <a:ext cx="4042500" cy="181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720000" y="2918725"/>
            <a:ext cx="4042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>
            <a:spLocks noGrp="1"/>
          </p:cNvSpPr>
          <p:nvPr>
            <p:ph type="pic" idx="2"/>
          </p:nvPr>
        </p:nvSpPr>
        <p:spPr>
          <a:xfrm flipH="1">
            <a:off x="5295900" y="785850"/>
            <a:ext cx="3858600" cy="3571800"/>
          </a:xfrm>
          <a:prstGeom prst="flowChartDelay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subTitle" idx="1"/>
          </p:nvPr>
        </p:nvSpPr>
        <p:spPr>
          <a:xfrm>
            <a:off x="4032694" y="14063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2"/>
          </p:nvPr>
        </p:nvSpPr>
        <p:spPr>
          <a:xfrm>
            <a:off x="715706" y="14063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7115575" y="-16363"/>
            <a:ext cx="2061000" cy="3582663"/>
            <a:chOff x="7115575" y="-16363"/>
            <a:chExt cx="2061000" cy="3582663"/>
          </a:xfrm>
        </p:grpSpPr>
        <p:pic>
          <p:nvPicPr>
            <p:cNvPr id="161" name="Google Shape;161;p22"/>
            <p:cNvPicPr preferRelativeResize="0"/>
            <p:nvPr/>
          </p:nvPicPr>
          <p:blipFill rotWithShape="1">
            <a:blip r:embed="rId2">
              <a:alphaModFix amt="70000"/>
            </a:blip>
            <a:srcRect t="-411" r="527"/>
            <a:stretch/>
          </p:blipFill>
          <p:spPr>
            <a:xfrm rot="5400000" flipH="1">
              <a:off x="6362925" y="752650"/>
              <a:ext cx="3566300" cy="206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2"/>
            <p:cNvPicPr preferRelativeResize="0"/>
            <p:nvPr/>
          </p:nvPicPr>
          <p:blipFill rotWithShape="1">
            <a:blip r:embed="rId3">
              <a:alphaModFix amt="80000"/>
            </a:blip>
            <a:srcRect l="10272" r="10280"/>
            <a:stretch/>
          </p:blipFill>
          <p:spPr>
            <a:xfrm rot="10800000">
              <a:off x="7883800" y="-16363"/>
              <a:ext cx="1292775" cy="1381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5"/>
          <p:cNvGrpSpPr/>
          <p:nvPr/>
        </p:nvGrpSpPr>
        <p:grpSpPr>
          <a:xfrm>
            <a:off x="-9525" y="-9525"/>
            <a:ext cx="9153533" cy="5165550"/>
            <a:chOff x="-9525" y="-9525"/>
            <a:chExt cx="9153533" cy="5165550"/>
          </a:xfrm>
        </p:grpSpPr>
        <p:pic>
          <p:nvPicPr>
            <p:cNvPr id="186" name="Google Shape;186;p25"/>
            <p:cNvPicPr preferRelativeResize="0"/>
            <p:nvPr/>
          </p:nvPicPr>
          <p:blipFill rotWithShape="1">
            <a:blip r:embed="rId2">
              <a:alphaModFix amt="80000"/>
            </a:blip>
            <a:srcRect l="-1691" t="38666" r="23370" b="-196"/>
            <a:stretch/>
          </p:blipFill>
          <p:spPr>
            <a:xfrm rot="-5400000" flipH="1">
              <a:off x="-142049" y="3524250"/>
              <a:ext cx="1764299" cy="14992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7" name="Google Shape;187;p25"/>
            <p:cNvGrpSpPr/>
            <p:nvPr/>
          </p:nvGrpSpPr>
          <p:grpSpPr>
            <a:xfrm>
              <a:off x="7091406" y="-9525"/>
              <a:ext cx="2052601" cy="3585346"/>
              <a:chOff x="7091406" y="-9525"/>
              <a:chExt cx="2052601" cy="3585346"/>
            </a:xfrm>
          </p:grpSpPr>
          <p:pic>
            <p:nvPicPr>
              <p:cNvPr id="188" name="Google Shape;188;p25"/>
              <p:cNvPicPr preferRelativeResize="0"/>
              <p:nvPr/>
            </p:nvPicPr>
            <p:blipFill rotWithShape="1">
              <a:blip r:embed="rId3">
                <a:alphaModFix amt="70000"/>
              </a:blip>
              <a:srcRect/>
              <a:stretch/>
            </p:blipFill>
            <p:spPr>
              <a:xfrm rot="5400000" flipH="1">
                <a:off x="6325037" y="756850"/>
                <a:ext cx="3585340" cy="2052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9" name="Google Shape;189;p25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l="10276" t="10249" r="16058"/>
              <a:stretch/>
            </p:blipFill>
            <p:spPr>
              <a:xfrm>
                <a:off x="7945325" y="-9525"/>
                <a:ext cx="1198676" cy="1239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3493800" y="3666625"/>
            <a:ext cx="21564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2"/>
          </p:nvPr>
        </p:nvSpPr>
        <p:spPr>
          <a:xfrm>
            <a:off x="843099" y="3666625"/>
            <a:ext cx="21564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843099" y="3179000"/>
            <a:ext cx="2156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4"/>
          </p:nvPr>
        </p:nvSpPr>
        <p:spPr>
          <a:xfrm>
            <a:off x="3493800" y="3179000"/>
            <a:ext cx="2156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5"/>
          </p:nvPr>
        </p:nvSpPr>
        <p:spPr>
          <a:xfrm>
            <a:off x="6144501" y="3666625"/>
            <a:ext cx="21564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subTitle" idx="6"/>
          </p:nvPr>
        </p:nvSpPr>
        <p:spPr>
          <a:xfrm>
            <a:off x="6144501" y="3179000"/>
            <a:ext cx="2156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ltawski Nowy"/>
              <a:buNone/>
              <a:defRPr sz="2400">
                <a:latin typeface="Poltawski Nowy"/>
                <a:ea typeface="Poltawski Nowy"/>
                <a:cs typeface="Poltawski Nowy"/>
                <a:sym typeface="Poltawski Now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9"/>
          <p:cNvGrpSpPr/>
          <p:nvPr/>
        </p:nvGrpSpPr>
        <p:grpSpPr>
          <a:xfrm>
            <a:off x="12" y="5"/>
            <a:ext cx="9153513" cy="5153020"/>
            <a:chOff x="12" y="5"/>
            <a:chExt cx="9153513" cy="5153020"/>
          </a:xfrm>
        </p:grpSpPr>
        <p:pic>
          <p:nvPicPr>
            <p:cNvPr id="241" name="Google Shape;241;p29"/>
            <p:cNvPicPr preferRelativeResize="0"/>
            <p:nvPr/>
          </p:nvPicPr>
          <p:blipFill rotWithShape="1">
            <a:blip r:embed="rId2">
              <a:alphaModFix amt="70000"/>
            </a:blip>
            <a:srcRect/>
            <a:stretch/>
          </p:blipFill>
          <p:spPr>
            <a:xfrm rot="10800000">
              <a:off x="12" y="3090900"/>
              <a:ext cx="3585340" cy="2052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9"/>
            <p:cNvPicPr preferRelativeResize="0"/>
            <p:nvPr/>
          </p:nvPicPr>
          <p:blipFill rotWithShape="1">
            <a:blip r:embed="rId3">
              <a:alphaModFix/>
            </a:blip>
            <a:srcRect l="-2496" t="41256" r="23250" b="-797"/>
            <a:stretch/>
          </p:blipFill>
          <p:spPr>
            <a:xfrm rot="10800000" flipH="1">
              <a:off x="7332000" y="3672724"/>
              <a:ext cx="1821525" cy="1480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9"/>
            <p:cNvPicPr preferRelativeResize="0"/>
            <p:nvPr/>
          </p:nvPicPr>
          <p:blipFill rotWithShape="1">
            <a:blip r:embed="rId4">
              <a:alphaModFix amt="78000"/>
            </a:blip>
            <a:srcRect t="21552" b="21552"/>
            <a:stretch/>
          </p:blipFill>
          <p:spPr>
            <a:xfrm>
              <a:off x="195575" y="5"/>
              <a:ext cx="1627225" cy="78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29"/>
          <p:cNvSpPr txBox="1">
            <a:spLocks noGrp="1"/>
          </p:cNvSpPr>
          <p:nvPr>
            <p:ph type="ctrTitle"/>
          </p:nvPr>
        </p:nvSpPr>
        <p:spPr>
          <a:xfrm>
            <a:off x="4905375" y="523875"/>
            <a:ext cx="3525300" cy="100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1"/>
          </p:nvPr>
        </p:nvSpPr>
        <p:spPr>
          <a:xfrm>
            <a:off x="4905535" y="1710725"/>
            <a:ext cx="3525300" cy="12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6" name="Google Shape;246;p29"/>
          <p:cNvSpPr>
            <a:spLocks noGrp="1"/>
          </p:cNvSpPr>
          <p:nvPr>
            <p:ph type="pic" idx="2"/>
          </p:nvPr>
        </p:nvSpPr>
        <p:spPr>
          <a:xfrm>
            <a:off x="-19050" y="999000"/>
            <a:ext cx="3456300" cy="3145500"/>
          </a:xfrm>
          <a:prstGeom prst="flowChartDelay">
            <a:avLst/>
          </a:prstGeom>
          <a:noFill/>
          <a:ln>
            <a:noFill/>
          </a:ln>
        </p:spPr>
      </p:sp>
      <p:sp>
        <p:nvSpPr>
          <p:cNvPr id="247" name="Google Shape;247;p29"/>
          <p:cNvSpPr txBox="1"/>
          <p:nvPr/>
        </p:nvSpPr>
        <p:spPr>
          <a:xfrm>
            <a:off x="4905375" y="3116650"/>
            <a:ext cx="35253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200" b="1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0"/>
          <p:cNvGrpSpPr/>
          <p:nvPr/>
        </p:nvGrpSpPr>
        <p:grpSpPr>
          <a:xfrm rot="10800000" flipH="1">
            <a:off x="-376925" y="-514343"/>
            <a:ext cx="9586116" cy="5650194"/>
            <a:chOff x="-376925" y="7"/>
            <a:chExt cx="9586116" cy="5650194"/>
          </a:xfrm>
        </p:grpSpPr>
        <p:pic>
          <p:nvPicPr>
            <p:cNvPr id="250" name="Google Shape;250;p30"/>
            <p:cNvPicPr preferRelativeResize="0"/>
            <p:nvPr/>
          </p:nvPicPr>
          <p:blipFill rotWithShape="1">
            <a:blip r:embed="rId2">
              <a:alphaModFix amt="80000"/>
            </a:blip>
            <a:srcRect l="-1688" t="27416" r="20880" b="-196"/>
            <a:stretch/>
          </p:blipFill>
          <p:spPr>
            <a:xfrm rot="-6337592" flipH="1">
              <a:off x="-188026" y="3648143"/>
              <a:ext cx="1820376" cy="1773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0"/>
            <p:cNvPicPr preferRelativeResize="0"/>
            <p:nvPr/>
          </p:nvPicPr>
          <p:blipFill rotWithShape="1">
            <a:blip r:embed="rId3">
              <a:alphaModFix amt="80000"/>
            </a:blip>
            <a:srcRect l="10269" r="17308" b="25517"/>
            <a:stretch/>
          </p:blipFill>
          <p:spPr>
            <a:xfrm>
              <a:off x="7965525" y="4114800"/>
              <a:ext cx="1178474" cy="102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8570167" flipH="1">
              <a:off x="8213550" y="54228"/>
              <a:ext cx="643839" cy="13811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ltawski Nowy"/>
              <a:buNone/>
              <a:defRPr sz="3400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Char char="●"/>
              <a:defRPr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4" r:id="rId5"/>
    <p:sldLayoutId id="2147483668" r:id="rId6"/>
    <p:sldLayoutId id="2147483671" r:id="rId7"/>
    <p:sldLayoutId id="2147483675" r:id="rId8"/>
    <p:sldLayoutId id="2147483676" r:id="rId9"/>
    <p:sldLayoutId id="2147483677" r:id="rId10"/>
    <p:sldLayoutId id="2147483678" r:id="rId11"/>
    <p:sldLayoutId id="2147483683" r:id="rId1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doni Moda"/>
              <a:buNone/>
              <a:defRPr sz="3000" b="1">
                <a:solidFill>
                  <a:schemeClr val="dk1"/>
                </a:solidFill>
                <a:latin typeface="Bodoni Moda"/>
                <a:ea typeface="Bodoni Moda"/>
                <a:cs typeface="Bodoni Moda"/>
                <a:sym typeface="Bodoni Mod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Medium"/>
              <a:buChar char="✧"/>
              <a:defRPr sz="12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Medium"/>
              <a:buChar char="✧"/>
              <a:defRPr sz="12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Medium"/>
              <a:buChar char="✧"/>
              <a:defRPr sz="12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Medium"/>
              <a:buChar char="✧"/>
              <a:defRPr sz="12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Medium"/>
              <a:buChar char="✧"/>
              <a:defRPr sz="12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Medium"/>
              <a:buChar char="✧"/>
              <a:defRPr sz="12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Medium"/>
              <a:buChar char="✧"/>
              <a:defRPr sz="12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Medium"/>
              <a:buChar char="✧"/>
              <a:defRPr sz="12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Medium"/>
              <a:buChar char="✧"/>
              <a:defRPr sz="1200">
                <a:solidFill>
                  <a:schemeClr val="lt2"/>
                </a:solidFill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721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4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9.pn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18.png"/><Relationship Id="rId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13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/>
          <p:nvPr/>
        </p:nvSpPr>
        <p:spPr>
          <a:xfrm>
            <a:off x="4363000" y="529500"/>
            <a:ext cx="2486100" cy="24861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2178" t="-98" r="14111" b="37827"/>
          <a:stretch/>
        </p:blipFill>
        <p:spPr>
          <a:xfrm>
            <a:off x="5115175" y="1145250"/>
            <a:ext cx="3145500" cy="34563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277" name="Google Shape;277;p36"/>
          <p:cNvSpPr txBox="1">
            <a:spLocks noGrp="1"/>
          </p:cNvSpPr>
          <p:nvPr>
            <p:ph type="subTitle" idx="1"/>
          </p:nvPr>
        </p:nvSpPr>
        <p:spPr>
          <a:xfrm>
            <a:off x="789300" y="3518981"/>
            <a:ext cx="27648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Work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Radman Alizadeh</a:t>
            </a:r>
            <a:endParaRPr dirty="0"/>
          </a:p>
        </p:txBody>
      </p:sp>
      <p:pic>
        <p:nvPicPr>
          <p:cNvPr id="278" name="Google Shape;278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570167" flipH="1">
            <a:off x="7803975" y="1014403"/>
            <a:ext cx="643839" cy="138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18097" flipH="1">
            <a:off x="4638295" y="1069274"/>
            <a:ext cx="1577472" cy="172171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>
            <a:spLocks noGrp="1"/>
          </p:cNvSpPr>
          <p:nvPr>
            <p:ph type="ctrTitle"/>
          </p:nvPr>
        </p:nvSpPr>
        <p:spPr>
          <a:xfrm>
            <a:off x="789300" y="920875"/>
            <a:ext cx="3487200" cy="24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Harris Hawks </a:t>
            </a:r>
            <a:r>
              <a:rPr lang="en-US" sz="4000" dirty="0"/>
              <a:t>Optimization</a:t>
            </a: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5" presetClass="emph" presetSubtype="0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1" dur="indefinite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repeatCount="2000" fill="remove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3" dur="2000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repeatCount="2000" fill="remove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4" presetClass="emph" presetSubtype="0" fill="remove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88889E-6 2.71605E-6 L -3.88889E-6 -0.07222 " pathEditMode="relative" rAng="0" ptsTypes="AA">
                                      <p:cBhvr>
                                        <p:cTn id="27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34" presetClass="emph" presetSubtype="0" fill="remove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6 1.85185E-6 L 4.16667E-6 -0.07222 " pathEditMode="relative" rAng="0" ptsTypes="AA">
                                      <p:cBhvr>
                                        <p:cTn id="33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4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build="p"/>
      <p:bldP spid="277" grpId="1" build="p"/>
      <p:bldP spid="2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A1988E-D15A-D6F7-F048-04CF56C3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6" y="1177160"/>
            <a:ext cx="4490929" cy="3539994"/>
          </a:xfrm>
          <a:prstGeom prst="rect">
            <a:avLst/>
          </a:prstGeom>
        </p:spPr>
      </p:pic>
      <p:grpSp>
        <p:nvGrpSpPr>
          <p:cNvPr id="334" name="Google Shape;334;p41"/>
          <p:cNvGrpSpPr/>
          <p:nvPr/>
        </p:nvGrpSpPr>
        <p:grpSpPr>
          <a:xfrm>
            <a:off x="9440375" y="2468079"/>
            <a:ext cx="3570752" cy="3264600"/>
            <a:chOff x="7058425" y="2864375"/>
            <a:chExt cx="3570752" cy="3264600"/>
          </a:xfrm>
        </p:grpSpPr>
        <p:sp>
          <p:nvSpPr>
            <p:cNvPr id="335" name="Google Shape;335;p41"/>
            <p:cNvSpPr/>
            <p:nvPr/>
          </p:nvSpPr>
          <p:spPr>
            <a:xfrm rot="4007867" flipH="1">
              <a:off x="7753786" y="3253584"/>
              <a:ext cx="2486182" cy="2486182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6" name="Google Shape;33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989870">
              <a:off x="7436277" y="3319491"/>
              <a:ext cx="1577471" cy="1721711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AB66C1-26FF-5B82-5870-F32755A9C732}"/>
                  </a:ext>
                </a:extLst>
              </p:cNvPr>
              <p:cNvSpPr txBox="1"/>
              <p:nvPr/>
            </p:nvSpPr>
            <p:spPr>
              <a:xfrm>
                <a:off x="2134378" y="133450"/>
                <a:ext cx="6139743" cy="600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71450" indent="-171450" algn="r" rtl="1">
                  <a:buClr>
                    <a:schemeClr val="dk1"/>
                  </a:buClr>
                  <a:buSzPts val="1100"/>
                  <a:buFont typeface="Hanken Grotesk"/>
                  <a:buChar char="●"/>
                  <a:defRPr sz="1200" b="1">
                    <a:solidFill>
                      <a:schemeClr val="dk1"/>
                    </a:solidFill>
                    <a:latin typeface="Yekan Bakh" panose="00000500000000000000" pitchFamily="2" charset="-78"/>
                    <a:ea typeface="Hanken Grotesk"/>
                    <a:cs typeface="Yekan Bakh" panose="00000500000000000000" pitchFamily="2" charset="-78"/>
                  </a:defRPr>
                </a:lvl1pPr>
                <a:lvl2pPr marL="9144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2pPr>
                <a:lvl3pPr marL="1371600" indent="-317500" algn="ctr">
                  <a:buClr>
                    <a:srgbClr val="E76A28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3pPr>
                <a:lvl4pPr marL="1828800" indent="-317500" algn="ctr">
                  <a:buClr>
                    <a:srgbClr val="E76A28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4pPr>
                <a:lvl5pPr marL="22860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5pPr>
                <a:lvl6pPr marL="27432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6pPr>
                <a:lvl7pPr marL="3200400" indent="-317500" algn="ctr">
                  <a:buClr>
                    <a:srgbClr val="999999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7pPr>
                <a:lvl8pPr marL="3657600" indent="-317500" algn="ctr">
                  <a:buClr>
                    <a:srgbClr val="999999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8pPr>
                <a:lvl9pPr marL="41148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fa-IR" dirty="0"/>
                  <a:t>محاصره سخت با شیرجه های سریع پیشرونده: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a-IR" b="0" dirty="0"/>
                  <a:t>         اگر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b="0" dirty="0"/>
                  <a:t>و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dirty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a-IR" b="0" dirty="0"/>
                  <a:t>  در این شرایط خرگوش انرژی کافی برای فرار ندارد و یک محاصره سخت قبل از حمله غافلگیرکننده برای گرفتن و کشتن طعمه ایجاد می‌شود.</a:t>
                </a:r>
                <a:endParaRPr lang="fa-I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AB66C1-26FF-5B82-5870-F32755A9C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378" y="133450"/>
                <a:ext cx="6139743" cy="600877"/>
              </a:xfrm>
              <a:prstGeom prst="rect">
                <a:avLst/>
              </a:prstGeom>
              <a:blipFill>
                <a:blip r:embed="rId5"/>
                <a:stretch>
                  <a:fillRect l="-199" r="-99" b="-65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6588DD8-916E-4343-7CE7-332167638B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247"/>
          <a:stretch/>
        </p:blipFill>
        <p:spPr>
          <a:xfrm>
            <a:off x="4180778" y="1106603"/>
            <a:ext cx="3105567" cy="600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74321-A734-B3D1-8BF6-3CAF549FF0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7528"/>
          <a:stretch/>
        </p:blipFill>
        <p:spPr>
          <a:xfrm>
            <a:off x="4439853" y="1707480"/>
            <a:ext cx="3287730" cy="694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5937CC-2161-17E3-98BF-FA1CEF069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290" y="2447091"/>
            <a:ext cx="4144034" cy="2636380"/>
          </a:xfrm>
          <a:prstGeom prst="rect">
            <a:avLst/>
          </a:prstGeom>
        </p:spPr>
      </p:pic>
      <p:sp>
        <p:nvSpPr>
          <p:cNvPr id="17" name="Google Shape;312;p39">
            <a:extLst>
              <a:ext uri="{FF2B5EF4-FFF2-40B4-BE49-F238E27FC236}">
                <a16:creationId xmlns:a16="http://schemas.microsoft.com/office/drawing/2014/main" id="{B963168B-60B1-7965-09B2-4A03C9FF13EB}"/>
              </a:ext>
            </a:extLst>
          </p:cNvPr>
          <p:cNvSpPr txBox="1">
            <a:spLocks/>
          </p:cNvSpPr>
          <p:nvPr/>
        </p:nvSpPr>
        <p:spPr>
          <a:xfrm>
            <a:off x="4240356" y="4762046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82370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3;p70">
            <a:extLst>
              <a:ext uri="{FF2B5EF4-FFF2-40B4-BE49-F238E27FC236}">
                <a16:creationId xmlns:a16="http://schemas.microsoft.com/office/drawing/2014/main" id="{AD6368B2-F859-BF34-BFC6-9E879CAC0CBE}"/>
              </a:ext>
            </a:extLst>
          </p:cNvPr>
          <p:cNvSpPr/>
          <p:nvPr/>
        </p:nvSpPr>
        <p:spPr>
          <a:xfrm>
            <a:off x="-2802569" y="2263925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884;p70">
            <a:extLst>
              <a:ext uri="{FF2B5EF4-FFF2-40B4-BE49-F238E27FC236}">
                <a16:creationId xmlns:a16="http://schemas.microsoft.com/office/drawing/2014/main" id="{FF851822-AF98-6ECE-0EF3-1EEBDCF4FEDC}"/>
              </a:ext>
            </a:extLst>
          </p:cNvPr>
          <p:cNvGrpSpPr/>
          <p:nvPr/>
        </p:nvGrpSpPr>
        <p:grpSpPr>
          <a:xfrm>
            <a:off x="-2844923" y="2246934"/>
            <a:ext cx="346056" cy="345674"/>
            <a:chOff x="3303268" y="3817349"/>
            <a:chExt cx="346056" cy="345674"/>
          </a:xfrm>
        </p:grpSpPr>
        <p:sp>
          <p:nvSpPr>
            <p:cNvPr id="13" name="Google Shape;885;p70">
              <a:extLst>
                <a:ext uri="{FF2B5EF4-FFF2-40B4-BE49-F238E27FC236}">
                  <a16:creationId xmlns:a16="http://schemas.microsoft.com/office/drawing/2014/main" id="{59CB67BB-233C-0C9E-53A7-0DDAB863CB2E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6;p70">
              <a:extLst>
                <a:ext uri="{FF2B5EF4-FFF2-40B4-BE49-F238E27FC236}">
                  <a16:creationId xmlns:a16="http://schemas.microsoft.com/office/drawing/2014/main" id="{ED4B44DA-DA9E-FE6B-4463-DCC83B789DF2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7;p70">
              <a:extLst>
                <a:ext uri="{FF2B5EF4-FFF2-40B4-BE49-F238E27FC236}">
                  <a16:creationId xmlns:a16="http://schemas.microsoft.com/office/drawing/2014/main" id="{1ED849DF-4063-AE82-DB5F-4CAA3F057222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8;p70">
              <a:extLst>
                <a:ext uri="{FF2B5EF4-FFF2-40B4-BE49-F238E27FC236}">
                  <a16:creationId xmlns:a16="http://schemas.microsoft.com/office/drawing/2014/main" id="{27FF51A9-D0D2-4BA6-DDDA-5AC226AC1F2C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889;p70">
            <a:extLst>
              <a:ext uri="{FF2B5EF4-FFF2-40B4-BE49-F238E27FC236}">
                <a16:creationId xmlns:a16="http://schemas.microsoft.com/office/drawing/2014/main" id="{F8594B5C-FB04-7867-ABE2-D0C187F21268}"/>
              </a:ext>
            </a:extLst>
          </p:cNvPr>
          <p:cNvGrpSpPr/>
          <p:nvPr/>
        </p:nvGrpSpPr>
        <p:grpSpPr>
          <a:xfrm>
            <a:off x="-2845268" y="2174171"/>
            <a:ext cx="346056" cy="345674"/>
            <a:chOff x="3752358" y="3817349"/>
            <a:chExt cx="346056" cy="345674"/>
          </a:xfrm>
        </p:grpSpPr>
        <p:sp>
          <p:nvSpPr>
            <p:cNvPr id="18" name="Google Shape;890;p70">
              <a:extLst>
                <a:ext uri="{FF2B5EF4-FFF2-40B4-BE49-F238E27FC236}">
                  <a16:creationId xmlns:a16="http://schemas.microsoft.com/office/drawing/2014/main" id="{4F479AEC-FA34-1B4B-7FB7-F4F02C3A2140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1;p70">
              <a:extLst>
                <a:ext uri="{FF2B5EF4-FFF2-40B4-BE49-F238E27FC236}">
                  <a16:creationId xmlns:a16="http://schemas.microsoft.com/office/drawing/2014/main" id="{398DE219-94D3-04FE-5247-C5CF57A0CCD2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2;p70">
              <a:extLst>
                <a:ext uri="{FF2B5EF4-FFF2-40B4-BE49-F238E27FC236}">
                  <a16:creationId xmlns:a16="http://schemas.microsoft.com/office/drawing/2014/main" id="{5FD06D04-FC3B-A50F-14A8-5D089146C901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3;p70">
              <a:extLst>
                <a:ext uri="{FF2B5EF4-FFF2-40B4-BE49-F238E27FC236}">
                  <a16:creationId xmlns:a16="http://schemas.microsoft.com/office/drawing/2014/main" id="{D8332AFB-76AC-17D6-4D11-8CED9A2218D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894;p70">
            <a:extLst>
              <a:ext uri="{FF2B5EF4-FFF2-40B4-BE49-F238E27FC236}">
                <a16:creationId xmlns:a16="http://schemas.microsoft.com/office/drawing/2014/main" id="{F2A03D17-7D1A-BC90-2838-4A3261908B5B}"/>
              </a:ext>
            </a:extLst>
          </p:cNvPr>
          <p:cNvGrpSpPr/>
          <p:nvPr/>
        </p:nvGrpSpPr>
        <p:grpSpPr>
          <a:xfrm>
            <a:off x="-2802409" y="2154739"/>
            <a:ext cx="346056" cy="345674"/>
            <a:chOff x="2238181" y="4120624"/>
            <a:chExt cx="346056" cy="345674"/>
          </a:xfrm>
        </p:grpSpPr>
        <p:grpSp>
          <p:nvGrpSpPr>
            <p:cNvPr id="23" name="Google Shape;895;p70">
              <a:extLst>
                <a:ext uri="{FF2B5EF4-FFF2-40B4-BE49-F238E27FC236}">
                  <a16:creationId xmlns:a16="http://schemas.microsoft.com/office/drawing/2014/main" id="{B23829CD-C0F8-6A6E-B094-10F560270975}"/>
                </a:ext>
              </a:extLst>
            </p:cNvPr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25" name="Google Shape;896;p70">
                <a:extLst>
                  <a:ext uri="{FF2B5EF4-FFF2-40B4-BE49-F238E27FC236}">
                    <a16:creationId xmlns:a16="http://schemas.microsoft.com/office/drawing/2014/main" id="{6214AC95-71DB-C9C5-8092-10C17F6A8778}"/>
                  </a:ext>
                </a:extLst>
              </p:cNvPr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97;p70">
                <a:extLst>
                  <a:ext uri="{FF2B5EF4-FFF2-40B4-BE49-F238E27FC236}">
                    <a16:creationId xmlns:a16="http://schemas.microsoft.com/office/drawing/2014/main" id="{04ABC143-204E-EDA3-4C12-F23B295ED02B}"/>
                  </a:ext>
                </a:extLst>
              </p:cNvPr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898;p70">
              <a:extLst>
                <a:ext uri="{FF2B5EF4-FFF2-40B4-BE49-F238E27FC236}">
                  <a16:creationId xmlns:a16="http://schemas.microsoft.com/office/drawing/2014/main" id="{5BB94C24-918C-E432-59C7-4917AC795494}"/>
                </a:ext>
              </a:extLst>
            </p:cNvPr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33787B6-CDC6-8171-3F62-4EA8BECC71A6}"/>
              </a:ext>
            </a:extLst>
          </p:cNvPr>
          <p:cNvSpPr/>
          <p:nvPr/>
        </p:nvSpPr>
        <p:spPr>
          <a:xfrm>
            <a:off x="2490952" y="4225159"/>
            <a:ext cx="4225158" cy="325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537" name="Google Shape;537;p48"/>
          <p:cNvPicPr preferRelativeResize="0"/>
          <p:nvPr/>
        </p:nvPicPr>
        <p:blipFill rotWithShape="1">
          <a:blip r:embed="rId3">
            <a:alphaModFix amt="30000"/>
          </a:blip>
          <a:srcRect l="7996" r="11552" b="4039"/>
          <a:stretch/>
        </p:blipFill>
        <p:spPr>
          <a:xfrm rot="-2700000">
            <a:off x="6563225" y="3038500"/>
            <a:ext cx="3861801" cy="25910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7;p70">
            <a:extLst>
              <a:ext uri="{FF2B5EF4-FFF2-40B4-BE49-F238E27FC236}">
                <a16:creationId xmlns:a16="http://schemas.microsoft.com/office/drawing/2014/main" id="{34B85803-C7CE-9BEB-B560-BF9B5E82A6DF}"/>
              </a:ext>
            </a:extLst>
          </p:cNvPr>
          <p:cNvSpPr/>
          <p:nvPr/>
        </p:nvSpPr>
        <p:spPr>
          <a:xfrm rot="461874">
            <a:off x="-5715853" y="-1690880"/>
            <a:ext cx="4520091" cy="452009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880;p70">
            <a:extLst>
              <a:ext uri="{FF2B5EF4-FFF2-40B4-BE49-F238E27FC236}">
                <a16:creationId xmlns:a16="http://schemas.microsoft.com/office/drawing/2014/main" id="{2F91CCB3-BEAD-C6EA-5B69-551CDEC7A2A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3611" r="13611"/>
          <a:stretch/>
        </p:blipFill>
        <p:spPr>
          <a:xfrm>
            <a:off x="-6122821" y="-4615"/>
            <a:ext cx="5662634" cy="5153434"/>
          </a:xfrm>
          <a:prstGeom prst="flowChartDelay">
            <a:avLst/>
          </a:prstGeom>
        </p:spPr>
      </p:pic>
      <p:pic>
        <p:nvPicPr>
          <p:cNvPr id="4" name="Google Shape;881;p70">
            <a:extLst>
              <a:ext uri="{FF2B5EF4-FFF2-40B4-BE49-F238E27FC236}">
                <a16:creationId xmlns:a16="http://schemas.microsoft.com/office/drawing/2014/main" id="{BFE249C3-BAC1-D687-436A-7FA46F02731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722650">
            <a:off x="-4518364" y="-361259"/>
            <a:ext cx="2867966" cy="308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6D2675-8447-C517-E3AE-96098E49B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44" y="362208"/>
            <a:ext cx="6125182" cy="422391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63BF4EA-363C-4F50-EAF8-F8187F86C477}"/>
              </a:ext>
            </a:extLst>
          </p:cNvPr>
          <p:cNvSpPr/>
          <p:nvPr/>
        </p:nvSpPr>
        <p:spPr>
          <a:xfrm>
            <a:off x="4782620" y="3138755"/>
            <a:ext cx="3724382" cy="724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8" name="Google Shape;878;p70">
            <a:extLst>
              <a:ext uri="{FF2B5EF4-FFF2-40B4-BE49-F238E27FC236}">
                <a16:creationId xmlns:a16="http://schemas.microsoft.com/office/drawing/2014/main" id="{6CAF9A2B-EFD1-6E4C-6353-1C96C43FC1C0}"/>
              </a:ext>
            </a:extLst>
          </p:cNvPr>
          <p:cNvSpPr txBox="1">
            <a:spLocks/>
          </p:cNvSpPr>
          <p:nvPr/>
        </p:nvSpPr>
        <p:spPr>
          <a:xfrm>
            <a:off x="9380484" y="1391495"/>
            <a:ext cx="3326524" cy="139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ltawski Nowy"/>
              <a:buNone/>
              <a:defRPr sz="66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7200" dirty="0"/>
              <a:t>Thanks For Listening!</a:t>
            </a:r>
          </a:p>
        </p:txBody>
      </p:sp>
      <p:sp>
        <p:nvSpPr>
          <p:cNvPr id="29" name="Google Shape;879;p70">
            <a:extLst>
              <a:ext uri="{FF2B5EF4-FFF2-40B4-BE49-F238E27FC236}">
                <a16:creationId xmlns:a16="http://schemas.microsoft.com/office/drawing/2014/main" id="{0394CAD5-1007-5EA9-5BFA-A9BDF973D9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625256" y="2578345"/>
            <a:ext cx="3168568" cy="1972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dirty="0"/>
              <a:t>r</a:t>
            </a:r>
            <a:r>
              <a:rPr lang="en" sz="3600" dirty="0"/>
              <a:t>adman.alizadeh2249@gmail.com</a:t>
            </a:r>
            <a:endParaRPr sz="3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+989012640138</a:t>
            </a:r>
            <a:endParaRPr sz="36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radyalz.ir</a:t>
            </a:r>
            <a:br>
              <a:rPr lang="en-US" sz="3600" dirty="0"/>
            </a:br>
            <a:r>
              <a:rPr lang="en-US" sz="3600" dirty="0"/>
              <a:t>radyalz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8EC2F4-07F3-3AEE-C979-D58D9F3F4B57}"/>
              </a:ext>
            </a:extLst>
          </p:cNvPr>
          <p:cNvSpPr txBox="1"/>
          <p:nvPr/>
        </p:nvSpPr>
        <p:spPr>
          <a:xfrm>
            <a:off x="9541173" y="5731103"/>
            <a:ext cx="93370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Icons Social Media 8" panose="02000500000000000000" pitchFamily="2" charset="0"/>
              </a:rPr>
              <a:t>t y </a:t>
            </a:r>
            <a:r>
              <a:rPr lang="en-US" sz="4400" dirty="0" err="1">
                <a:latin typeface="Icons Social Media 8" panose="02000500000000000000" pitchFamily="2" charset="0"/>
              </a:rPr>
              <a:t>i</a:t>
            </a:r>
            <a:r>
              <a:rPr lang="en-US" sz="4400" dirty="0">
                <a:latin typeface="Icons Social Media 8" panose="02000500000000000000" pitchFamily="2" charset="0"/>
              </a:rPr>
              <a:t> o p d k x c n</a:t>
            </a:r>
          </a:p>
        </p:txBody>
      </p:sp>
      <p:grpSp>
        <p:nvGrpSpPr>
          <p:cNvPr id="34" name="Google Shape;334;p41">
            <a:extLst>
              <a:ext uri="{FF2B5EF4-FFF2-40B4-BE49-F238E27FC236}">
                <a16:creationId xmlns:a16="http://schemas.microsoft.com/office/drawing/2014/main" id="{8EB3BBAE-0F6E-7C75-4B5D-3A92A0057E0C}"/>
              </a:ext>
            </a:extLst>
          </p:cNvPr>
          <p:cNvGrpSpPr/>
          <p:nvPr/>
        </p:nvGrpSpPr>
        <p:grpSpPr>
          <a:xfrm>
            <a:off x="7058425" y="2864375"/>
            <a:ext cx="3570752" cy="3264600"/>
            <a:chOff x="7058425" y="2864375"/>
            <a:chExt cx="3570752" cy="3264600"/>
          </a:xfrm>
        </p:grpSpPr>
        <p:sp>
          <p:nvSpPr>
            <p:cNvPr id="35" name="Google Shape;335;p41">
              <a:extLst>
                <a:ext uri="{FF2B5EF4-FFF2-40B4-BE49-F238E27FC236}">
                  <a16:creationId xmlns:a16="http://schemas.microsoft.com/office/drawing/2014/main" id="{91B50D36-1F91-E374-9234-2D7E5EA3C5F3}"/>
                </a:ext>
              </a:extLst>
            </p:cNvPr>
            <p:cNvSpPr/>
            <p:nvPr/>
          </p:nvSpPr>
          <p:spPr>
            <a:xfrm rot="4007867" flipH="1">
              <a:off x="7753786" y="3253584"/>
              <a:ext cx="2486182" cy="2486182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" name="Google Shape;336;p41">
              <a:extLst>
                <a:ext uri="{FF2B5EF4-FFF2-40B4-BE49-F238E27FC236}">
                  <a16:creationId xmlns:a16="http://schemas.microsoft.com/office/drawing/2014/main" id="{6B67C753-7281-CB54-89CE-349F29CBF495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989870">
              <a:off x="7436277" y="3319491"/>
              <a:ext cx="1577471" cy="17217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C400DD-5FCA-FE0E-DBA3-7FED79168DDB}"/>
              </a:ext>
            </a:extLst>
          </p:cNvPr>
          <p:cNvSpPr txBox="1"/>
          <p:nvPr/>
        </p:nvSpPr>
        <p:spPr>
          <a:xfrm>
            <a:off x="6155927" y="449501"/>
            <a:ext cx="2810060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r" rtl="1">
              <a:lnSpc>
                <a:spcPct val="150000"/>
              </a:lnSpc>
              <a:buClr>
                <a:schemeClr val="dk1"/>
              </a:buClr>
              <a:buSzPts val="1100"/>
              <a:buFont typeface="Hanken Grotesk"/>
              <a:buNone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fa-IR" dirty="0"/>
              <a:t>پیچیدگی محاسباتی  وابسته به مقداردهی اولیه، ارزیابی تناسب اندام و به روز رسانی شاهین ها است که در نهایت  پیچدگی محسابتی  به صورت زیر میباشد: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EAAA06-9426-1D57-D56A-4265B7FD73D4}"/>
                  </a:ext>
                </a:extLst>
              </p:cNvPr>
              <p:cNvSpPr txBox="1"/>
              <p:nvPr/>
            </p:nvSpPr>
            <p:spPr>
              <a:xfrm>
                <a:off x="6416779" y="1786505"/>
                <a:ext cx="2580098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×(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EEAAA06-9426-1D57-D56A-4265B7FD7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779" y="1786505"/>
                <a:ext cx="2580098" cy="738664"/>
              </a:xfrm>
              <a:prstGeom prst="rect">
                <a:avLst/>
              </a:prstGeom>
              <a:blipFill>
                <a:blip r:embed="rId8"/>
                <a:stretch>
                  <a:fillRect b="-330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847AA71B-C070-FB7F-D37B-085430A91C92}"/>
              </a:ext>
            </a:extLst>
          </p:cNvPr>
          <p:cNvSpPr txBox="1"/>
          <p:nvPr/>
        </p:nvSpPr>
        <p:spPr>
          <a:xfrm>
            <a:off x="6540239" y="2608860"/>
            <a:ext cx="2333177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r" rtl="1">
              <a:lnSpc>
                <a:spcPct val="150000"/>
              </a:lnSpc>
              <a:buClr>
                <a:schemeClr val="dk1"/>
              </a:buClr>
              <a:buSzPts val="1100"/>
              <a:buFont typeface="Hanken Grotesk"/>
              <a:buNone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l"/>
            <a:r>
              <a:rPr lang="fa-IR" sz="1000" dirty="0"/>
              <a:t>که در آن T حداکثر تعداد تکرار است</a:t>
            </a:r>
          </a:p>
          <a:p>
            <a:pPr algn="l"/>
            <a:r>
              <a:rPr lang="fa-IR" sz="1000" dirty="0"/>
              <a:t>و D بعد مسائل خاص است و </a:t>
            </a:r>
            <a:r>
              <a:rPr lang="en-US" sz="1000" dirty="0"/>
              <a:t>N</a:t>
            </a:r>
            <a:r>
              <a:rPr lang="fa-IR" sz="1000" dirty="0"/>
              <a:t> تعداد شاهین است</a:t>
            </a:r>
          </a:p>
        </p:txBody>
      </p:sp>
      <p:sp>
        <p:nvSpPr>
          <p:cNvPr id="40" name="Google Shape;312;p39">
            <a:extLst>
              <a:ext uri="{FF2B5EF4-FFF2-40B4-BE49-F238E27FC236}">
                <a16:creationId xmlns:a16="http://schemas.microsoft.com/office/drawing/2014/main" id="{5429A0E9-A1EC-9604-5AEF-089DE9DE0E02}"/>
              </a:ext>
            </a:extLst>
          </p:cNvPr>
          <p:cNvSpPr txBox="1">
            <a:spLocks/>
          </p:cNvSpPr>
          <p:nvPr/>
        </p:nvSpPr>
        <p:spPr>
          <a:xfrm>
            <a:off x="4459143" y="4819052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0B505B-3C51-678F-07E1-1317F6FFA269}"/>
              </a:ext>
            </a:extLst>
          </p:cNvPr>
          <p:cNvSpPr/>
          <p:nvPr/>
        </p:nvSpPr>
        <p:spPr>
          <a:xfrm>
            <a:off x="2490952" y="4225159"/>
            <a:ext cx="4225158" cy="325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77" name="Google Shape;877;p70"/>
          <p:cNvSpPr/>
          <p:nvPr/>
        </p:nvSpPr>
        <p:spPr>
          <a:xfrm rot="461874">
            <a:off x="1650483" y="197809"/>
            <a:ext cx="2486004" cy="2486004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0" name="Google Shape;880;p7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3611" r="13611"/>
          <a:stretch/>
        </p:blipFill>
        <p:spPr>
          <a:xfrm>
            <a:off x="-19050" y="999000"/>
            <a:ext cx="3456300" cy="3145500"/>
          </a:xfrm>
          <a:prstGeom prst="flowChartDelay">
            <a:avLst/>
          </a:prstGeom>
        </p:spPr>
      </p:pic>
      <p:pic>
        <p:nvPicPr>
          <p:cNvPr id="881" name="Google Shape;881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722650">
            <a:off x="2727313" y="606695"/>
            <a:ext cx="1577471" cy="172171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0"/>
          <p:cNvSpPr/>
          <p:nvPr/>
        </p:nvSpPr>
        <p:spPr>
          <a:xfrm>
            <a:off x="2614845" y="4264636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70"/>
          <p:cNvGrpSpPr/>
          <p:nvPr/>
        </p:nvGrpSpPr>
        <p:grpSpPr>
          <a:xfrm>
            <a:off x="3226242" y="3902877"/>
            <a:ext cx="346056" cy="345674"/>
            <a:chOff x="3303268" y="3817349"/>
            <a:chExt cx="346056" cy="345674"/>
          </a:xfrm>
        </p:grpSpPr>
        <p:sp>
          <p:nvSpPr>
            <p:cNvPr id="885" name="Google Shape;885;p7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70"/>
          <p:cNvGrpSpPr/>
          <p:nvPr/>
        </p:nvGrpSpPr>
        <p:grpSpPr>
          <a:xfrm>
            <a:off x="3618181" y="3336527"/>
            <a:ext cx="346056" cy="345674"/>
            <a:chOff x="3752358" y="3817349"/>
            <a:chExt cx="346056" cy="345674"/>
          </a:xfrm>
        </p:grpSpPr>
        <p:sp>
          <p:nvSpPr>
            <p:cNvPr id="890" name="Google Shape;890;p7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0"/>
          <p:cNvGrpSpPr/>
          <p:nvPr/>
        </p:nvGrpSpPr>
        <p:grpSpPr>
          <a:xfrm>
            <a:off x="3770679" y="2701277"/>
            <a:ext cx="346056" cy="345674"/>
            <a:chOff x="2238181" y="4120624"/>
            <a:chExt cx="346056" cy="345674"/>
          </a:xfrm>
        </p:grpSpPr>
        <p:grpSp>
          <p:nvGrpSpPr>
            <p:cNvPr id="895" name="Google Shape;895;p70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896" name="Google Shape;896;p70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70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8" name="Google Shape;898;p70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1799BC5-A199-F060-EEBC-19B73912DE0B}"/>
              </a:ext>
            </a:extLst>
          </p:cNvPr>
          <p:cNvSpPr/>
          <p:nvPr/>
        </p:nvSpPr>
        <p:spPr>
          <a:xfrm>
            <a:off x="4782620" y="3138755"/>
            <a:ext cx="3724382" cy="724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78" name="Google Shape;878;p70"/>
          <p:cNvSpPr txBox="1">
            <a:spLocks noGrp="1"/>
          </p:cNvSpPr>
          <p:nvPr>
            <p:ph type="ctrTitle"/>
          </p:nvPr>
        </p:nvSpPr>
        <p:spPr>
          <a:xfrm>
            <a:off x="4520629" y="1391496"/>
            <a:ext cx="3910046" cy="1366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Thanks For Listening!</a:t>
            </a:r>
            <a:endParaRPr sz="4400" dirty="0"/>
          </a:p>
        </p:txBody>
      </p:sp>
      <p:sp>
        <p:nvSpPr>
          <p:cNvPr id="879" name="Google Shape;879;p70"/>
          <p:cNvSpPr txBox="1">
            <a:spLocks noGrp="1"/>
          </p:cNvSpPr>
          <p:nvPr>
            <p:ph type="subTitle" idx="1"/>
          </p:nvPr>
        </p:nvSpPr>
        <p:spPr>
          <a:xfrm>
            <a:off x="4905535" y="2578346"/>
            <a:ext cx="3525300" cy="12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r>
              <a:rPr lang="en" dirty="0"/>
              <a:t>adman.alizadeh2249@gmail.com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+989012640138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radyalz.ir</a:t>
            </a:r>
            <a:br>
              <a:rPr lang="en-US" dirty="0"/>
            </a:br>
            <a:r>
              <a:rPr lang="en-US" dirty="0"/>
              <a:t>radyalz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6EED6-93CD-4934-E8AD-4D19063CCEE7}"/>
              </a:ext>
            </a:extLst>
          </p:cNvPr>
          <p:cNvSpPr txBox="1"/>
          <p:nvPr/>
        </p:nvSpPr>
        <p:spPr>
          <a:xfrm>
            <a:off x="5002812" y="3795670"/>
            <a:ext cx="3456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Icons Social Media 8" panose="02000500000000000000" pitchFamily="2" charset="0"/>
              </a:rPr>
              <a:t>t y </a:t>
            </a:r>
            <a:r>
              <a:rPr lang="en-US" sz="2000" dirty="0" err="1">
                <a:latin typeface="Icons Social Media 8" panose="02000500000000000000" pitchFamily="2" charset="0"/>
              </a:rPr>
              <a:t>i</a:t>
            </a:r>
            <a:r>
              <a:rPr lang="en-US" sz="2000" dirty="0">
                <a:latin typeface="Icons Social Media 8" panose="02000500000000000000" pitchFamily="2" charset="0"/>
              </a:rPr>
              <a:t> o p d k x c 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4" presetClass="emph" presetSubtype="0" repeatCount="2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4" dur="1000" fill="hold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8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1000" fill="hold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8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2" dur="1000" fill="hold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repeatCount="2000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8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878" grpId="0"/>
      <p:bldP spid="879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/>
          <p:nvPr/>
        </p:nvSpPr>
        <p:spPr>
          <a:xfrm>
            <a:off x="276775" y="529500"/>
            <a:ext cx="2486100" cy="24861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subTitle" idx="1"/>
          </p:nvPr>
        </p:nvSpPr>
        <p:spPr>
          <a:xfrm>
            <a:off x="4772520" y="2979835"/>
            <a:ext cx="4021380" cy="10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در سال ۱۹۹۷، دکتر لوئیس لوفور رویکردی را برای اندازه گیری “ضریب هوشی” پرندگان پیشنهاد کرد. بر اساس مطالعات او، شاهین‌ها را می‌توان در زمره باهوش‌ترین پرندگان طبیعت قرار داد.</a:t>
            </a:r>
            <a:endParaRPr sz="1400" dirty="0">
              <a:latin typeface="Yekan Bakh" panose="00000500000000000000" pitchFamily="2" charset="-78"/>
              <a:cs typeface="Yekan Bakh" panose="00000500000000000000" pitchFamily="2" charset="-78"/>
            </a:endParaRPr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/>
          </p:nvPr>
        </p:nvSpPr>
        <p:spPr>
          <a:xfrm>
            <a:off x="4459033" y="1494535"/>
            <a:ext cx="4349795" cy="13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Dr. Louis Lefebvre</a:t>
            </a:r>
            <a:endParaRPr sz="5400" dirty="0"/>
          </a:p>
        </p:txBody>
      </p:sp>
      <p:pic>
        <p:nvPicPr>
          <p:cNvPr id="314" name="Google Shape;314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321" t="311" r="321" b="3251"/>
          <a:stretch/>
        </p:blipFill>
        <p:spPr>
          <a:xfrm>
            <a:off x="971800" y="1145250"/>
            <a:ext cx="3145500" cy="34563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pic>
        <p:nvPicPr>
          <p:cNvPr id="315" name="Google Shape;31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18097" flipH="1">
            <a:off x="552070" y="1069274"/>
            <a:ext cx="1577472" cy="1721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44;p42">
            <a:extLst>
              <a:ext uri="{FF2B5EF4-FFF2-40B4-BE49-F238E27FC236}">
                <a16:creationId xmlns:a16="http://schemas.microsoft.com/office/drawing/2014/main" id="{16B0D9BE-9424-65CF-AF4A-1E0B320687F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/>
          <a:srcRect l="21859" t="6805" r="11817" b="48111"/>
          <a:stretch/>
        </p:blipFill>
        <p:spPr>
          <a:xfrm>
            <a:off x="-5839132" y="1"/>
            <a:ext cx="5770303" cy="5143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6" name="Google Shape;342;p42">
            <a:extLst>
              <a:ext uri="{FF2B5EF4-FFF2-40B4-BE49-F238E27FC236}">
                <a16:creationId xmlns:a16="http://schemas.microsoft.com/office/drawing/2014/main" id="{8969EF82-0CF0-17A3-A009-3CFD0B8C17F2}"/>
              </a:ext>
            </a:extLst>
          </p:cNvPr>
          <p:cNvSpPr txBox="1">
            <a:spLocks/>
          </p:cNvSpPr>
          <p:nvPr/>
        </p:nvSpPr>
        <p:spPr>
          <a:xfrm>
            <a:off x="-231228" y="-1766076"/>
            <a:ext cx="9422525" cy="87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Poltawski Nowy"/>
              <a:buNone/>
              <a:defRPr sz="70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sz="4400" b="1" dirty="0">
                <a:latin typeface="Yekan Bakh" panose="00000500000000000000" pitchFamily="2" charset="-78"/>
                <a:cs typeface="Yekan Bakh" panose="00000500000000000000" pitchFamily="2" charset="-78"/>
              </a:rPr>
              <a:t>شاهین هریس : </a:t>
            </a:r>
            <a:br>
              <a:rPr lang="fa-IR" sz="4400" b="1" dirty="0">
                <a:latin typeface="Yekan Bakh" panose="00000500000000000000" pitchFamily="2" charset="-78"/>
                <a:cs typeface="Yekan Bakh" panose="00000500000000000000" pitchFamily="2" charset="-78"/>
              </a:rPr>
            </a:br>
            <a:r>
              <a:rPr lang="fa-IR" sz="4400" b="1" dirty="0">
                <a:latin typeface="Yekan Bakh" panose="00000500000000000000" pitchFamily="2" charset="-78"/>
                <a:cs typeface="Yekan Bakh" panose="00000500000000000000" pitchFamily="2" charset="-78"/>
              </a:rPr>
              <a:t>استاد شکار هماهنگ</a:t>
            </a:r>
            <a:endParaRPr lang="en-US" sz="4400" b="1" dirty="0">
              <a:latin typeface="Yekan Bakh" panose="00000500000000000000" pitchFamily="2" charset="-78"/>
              <a:cs typeface="Yekan Bakh" panose="00000500000000000000" pitchFamily="2" charset="-78"/>
            </a:endParaRPr>
          </a:p>
        </p:txBody>
      </p:sp>
      <p:sp>
        <p:nvSpPr>
          <p:cNvPr id="2" name="Google Shape;312;p39">
            <a:extLst>
              <a:ext uri="{FF2B5EF4-FFF2-40B4-BE49-F238E27FC236}">
                <a16:creationId xmlns:a16="http://schemas.microsoft.com/office/drawing/2014/main" id="{3B5B1839-F2C8-D1FF-9D87-0C52049168CD}"/>
              </a:ext>
            </a:extLst>
          </p:cNvPr>
          <p:cNvSpPr txBox="1">
            <a:spLocks/>
          </p:cNvSpPr>
          <p:nvPr/>
        </p:nvSpPr>
        <p:spPr>
          <a:xfrm>
            <a:off x="4248523" y="4747057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28299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7" presetClass="emph" presetSubtype="2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3675416" y="743647"/>
            <a:ext cx="4911330" cy="871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fa-IR" sz="2400" b="1" dirty="0">
                <a:latin typeface="Yekan Bakh" panose="00000500000000000000" pitchFamily="2" charset="-78"/>
                <a:cs typeface="Yekan Bakh" panose="00000500000000000000" pitchFamily="2" charset="-78"/>
              </a:rPr>
              <a:t>شاهین هریس : </a:t>
            </a:r>
            <a:br>
              <a:rPr lang="fa-IR" sz="2400" b="1" dirty="0">
                <a:latin typeface="Yekan Bakh" panose="00000500000000000000" pitchFamily="2" charset="-78"/>
                <a:cs typeface="Yekan Bakh" panose="00000500000000000000" pitchFamily="2" charset="-78"/>
              </a:rPr>
            </a:br>
            <a:r>
              <a:rPr lang="fa-IR" sz="2400" b="1" dirty="0">
                <a:latin typeface="Yekan Bakh" panose="00000500000000000000" pitchFamily="2" charset="-78"/>
                <a:cs typeface="Yekan Bakh" panose="00000500000000000000" pitchFamily="2" charset="-78"/>
              </a:rPr>
              <a:t>استاد شکار هماهنگ</a:t>
            </a:r>
            <a:endParaRPr lang="en-US" sz="2400" b="1" dirty="0">
              <a:latin typeface="Yekan Bakh" panose="00000500000000000000" pitchFamily="2" charset="-78"/>
              <a:cs typeface="Yekan Bakh" panose="00000500000000000000" pitchFamily="2" charset="-78"/>
            </a:endParaRPr>
          </a:p>
        </p:txBody>
      </p:sp>
      <p:sp>
        <p:nvSpPr>
          <p:cNvPr id="343" name="Google Shape;343;p42"/>
          <p:cNvSpPr txBox="1">
            <a:spLocks noGrp="1"/>
          </p:cNvSpPr>
          <p:nvPr>
            <p:ph type="subTitle" idx="1"/>
          </p:nvPr>
        </p:nvSpPr>
        <p:spPr>
          <a:xfrm>
            <a:off x="9304427" y="1194042"/>
            <a:ext cx="3636600" cy="2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Cooperative Hunting: Group hunting and prey sharing, typically seen in mammals, is uniquely exhibited by the Harris Hawk.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Hunting Traits &amp; Tactics:</a:t>
            </a:r>
          </a:p>
          <a:p>
            <a:pPr marL="0" indent="0">
              <a:buSzPts val="1100"/>
              <a:buNone/>
            </a:pPr>
            <a:r>
              <a:rPr lang="en-US" sz="1200" dirty="0"/>
              <a:t>Innovative Skills : Harris Hawks show remarkable abilities in tracking, cornering, and attacking prey.</a:t>
            </a:r>
          </a:p>
          <a:p>
            <a:pPr marL="0" indent="0">
              <a:buSzPts val="1100"/>
              <a:buNone/>
            </a:pPr>
            <a:r>
              <a:rPr lang="en-US" sz="1200" dirty="0"/>
              <a:t>Group Coordination: They work together as a team, with strategic moves like the "surprise pounce" or "seven kills," where multiple hawks attack from different directions.</a:t>
            </a:r>
          </a:p>
          <a:p>
            <a:pPr marL="0" indent="0">
              <a:buSzPts val="1100"/>
              <a:buNone/>
            </a:pPr>
            <a:r>
              <a:rPr lang="en-US" sz="1200" dirty="0"/>
              <a:t>Switching Tactics : Hawks often switch positions to confuse and exhaust prey, making it easier to capture.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Advantages of Group Hunting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Exhausting Prey: Through persistent chasing and coordination, they weaken their prey until the most skilled hawk can capture it and share it with the group.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/>
          </a:p>
        </p:txBody>
      </p:sp>
      <p:sp>
        <p:nvSpPr>
          <p:cNvPr id="2" name="Google Shape;343;p42">
            <a:extLst>
              <a:ext uri="{FF2B5EF4-FFF2-40B4-BE49-F238E27FC236}">
                <a16:creationId xmlns:a16="http://schemas.microsoft.com/office/drawing/2014/main" id="{4C7C4EA8-6A07-BC40-0B84-E0E5051F87E1}"/>
              </a:ext>
            </a:extLst>
          </p:cNvPr>
          <p:cNvSpPr txBox="1">
            <a:spLocks/>
          </p:cNvSpPr>
          <p:nvPr/>
        </p:nvSpPr>
        <p:spPr>
          <a:xfrm>
            <a:off x="4934725" y="1670627"/>
            <a:ext cx="3636600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indent="-171450" algn="r" rtl="1">
              <a:buSzPts val="1100"/>
            </a:pPr>
            <a:r>
              <a:rPr lang="fa-IR" sz="1200" b="1" dirty="0">
                <a:latin typeface="Yekan Bakh" panose="00000500000000000000" pitchFamily="2" charset="-78"/>
                <a:cs typeface="Yekan Bakh" panose="00000500000000000000" pitchFamily="2" charset="-78"/>
              </a:rPr>
              <a:t>شکار به صورت گروهی مانند برخی از پستانداران</a:t>
            </a:r>
            <a:endParaRPr lang="en-US" sz="1200" b="1" dirty="0">
              <a:latin typeface="Yekan Bakh" panose="00000500000000000000" pitchFamily="2" charset="-78"/>
              <a:cs typeface="Yekan Bakh" panose="00000500000000000000" pitchFamily="2" charset="-78"/>
            </a:endParaRPr>
          </a:p>
        </p:txBody>
      </p:sp>
      <p:sp>
        <p:nvSpPr>
          <p:cNvPr id="3" name="Google Shape;343;p42">
            <a:extLst>
              <a:ext uri="{FF2B5EF4-FFF2-40B4-BE49-F238E27FC236}">
                <a16:creationId xmlns:a16="http://schemas.microsoft.com/office/drawing/2014/main" id="{96990210-F8C7-19CA-295B-841FABA6A09F}"/>
              </a:ext>
            </a:extLst>
          </p:cNvPr>
          <p:cNvSpPr txBox="1">
            <a:spLocks/>
          </p:cNvSpPr>
          <p:nvPr/>
        </p:nvSpPr>
        <p:spPr>
          <a:xfrm>
            <a:off x="6393174" y="2037566"/>
            <a:ext cx="2076570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Hanken Grotesk"/>
              <a:buChar char="●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b="1" dirty="0"/>
              <a:t>صفات و تکنیک های شکار</a:t>
            </a:r>
            <a:endParaRPr lang="en-US" b="1" dirty="0"/>
          </a:p>
        </p:txBody>
      </p:sp>
      <p:sp>
        <p:nvSpPr>
          <p:cNvPr id="4" name="Google Shape;343;p42">
            <a:extLst>
              <a:ext uri="{FF2B5EF4-FFF2-40B4-BE49-F238E27FC236}">
                <a16:creationId xmlns:a16="http://schemas.microsoft.com/office/drawing/2014/main" id="{61AB7550-3298-5F24-EB0D-E4C77BAFC487}"/>
              </a:ext>
            </a:extLst>
          </p:cNvPr>
          <p:cNvSpPr txBox="1">
            <a:spLocks/>
          </p:cNvSpPr>
          <p:nvPr/>
        </p:nvSpPr>
        <p:spPr>
          <a:xfrm>
            <a:off x="6232509" y="2343395"/>
            <a:ext cx="1787534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buClr>
                <a:srgbClr val="1C5652"/>
              </a:buClr>
              <a:buSzPts val="1100"/>
              <a:buFont typeface="Wingdings" panose="05000000000000000000" pitchFamily="2" charset="2"/>
              <a:buChar char="v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fa-IR" dirty="0"/>
              <a:t>مهارت های نوآورانه</a:t>
            </a:r>
            <a:endParaRPr lang="en-US" dirty="0"/>
          </a:p>
        </p:txBody>
      </p:sp>
      <p:sp>
        <p:nvSpPr>
          <p:cNvPr id="5" name="Google Shape;343;p42">
            <a:extLst>
              <a:ext uri="{FF2B5EF4-FFF2-40B4-BE49-F238E27FC236}">
                <a16:creationId xmlns:a16="http://schemas.microsoft.com/office/drawing/2014/main" id="{DCB7D69B-8D16-70E3-4BB7-07671089F8F6}"/>
              </a:ext>
            </a:extLst>
          </p:cNvPr>
          <p:cNvSpPr txBox="1">
            <a:spLocks/>
          </p:cNvSpPr>
          <p:nvPr/>
        </p:nvSpPr>
        <p:spPr>
          <a:xfrm>
            <a:off x="6232509" y="2697909"/>
            <a:ext cx="1787534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rgbClr val="1C5652"/>
              </a:buClr>
              <a:buSzPts val="1100"/>
              <a:buFont typeface="Wingdings" panose="05000000000000000000" pitchFamily="2" charset="2"/>
              <a:buChar char="v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هماهنگی گروهی</a:t>
            </a:r>
            <a:endParaRPr lang="en-US" dirty="0"/>
          </a:p>
        </p:txBody>
      </p:sp>
      <p:sp>
        <p:nvSpPr>
          <p:cNvPr id="6" name="Google Shape;343;p42">
            <a:extLst>
              <a:ext uri="{FF2B5EF4-FFF2-40B4-BE49-F238E27FC236}">
                <a16:creationId xmlns:a16="http://schemas.microsoft.com/office/drawing/2014/main" id="{4AD1EFF1-8B18-28A0-F042-A26EC72AD492}"/>
              </a:ext>
            </a:extLst>
          </p:cNvPr>
          <p:cNvSpPr txBox="1">
            <a:spLocks/>
          </p:cNvSpPr>
          <p:nvPr/>
        </p:nvSpPr>
        <p:spPr>
          <a:xfrm>
            <a:off x="5061684" y="3082187"/>
            <a:ext cx="2953104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rgbClr val="1C5652"/>
              </a:buClr>
              <a:buSzPts val="1100"/>
              <a:buFont typeface="Wingdings" panose="05000000000000000000" pitchFamily="2" charset="2"/>
              <a:buChar char="v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تعویض تاکتیک ها برای ایجاد سردرگمی</a:t>
            </a:r>
            <a:endParaRPr lang="en-US" dirty="0"/>
          </a:p>
        </p:txBody>
      </p:sp>
      <p:sp>
        <p:nvSpPr>
          <p:cNvPr id="7" name="Google Shape;343;p42">
            <a:extLst>
              <a:ext uri="{FF2B5EF4-FFF2-40B4-BE49-F238E27FC236}">
                <a16:creationId xmlns:a16="http://schemas.microsoft.com/office/drawing/2014/main" id="{7B577345-77C2-DC3C-0DBB-77EC6BBE9499}"/>
              </a:ext>
            </a:extLst>
          </p:cNvPr>
          <p:cNvSpPr txBox="1">
            <a:spLocks/>
          </p:cNvSpPr>
          <p:nvPr/>
        </p:nvSpPr>
        <p:spPr>
          <a:xfrm>
            <a:off x="5862018" y="3510275"/>
            <a:ext cx="2528516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Hanken Grotesk"/>
              <a:buChar char="●"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مزایای شکار گروهی</a:t>
            </a:r>
            <a:endParaRPr lang="en-US" dirty="0"/>
          </a:p>
        </p:txBody>
      </p:sp>
      <p:sp>
        <p:nvSpPr>
          <p:cNvPr id="8" name="Google Shape;343;p42">
            <a:extLst>
              <a:ext uri="{FF2B5EF4-FFF2-40B4-BE49-F238E27FC236}">
                <a16:creationId xmlns:a16="http://schemas.microsoft.com/office/drawing/2014/main" id="{C45DAF0C-651D-8E68-B97E-2973F4DEBEB6}"/>
              </a:ext>
            </a:extLst>
          </p:cNvPr>
          <p:cNvSpPr txBox="1">
            <a:spLocks/>
          </p:cNvSpPr>
          <p:nvPr/>
        </p:nvSpPr>
        <p:spPr>
          <a:xfrm>
            <a:off x="6230804" y="3933755"/>
            <a:ext cx="1787534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rgbClr val="1C5652"/>
              </a:buClr>
              <a:buSzPts val="1100"/>
              <a:buFont typeface="Wingdings" panose="05000000000000000000" pitchFamily="2" charset="2"/>
              <a:buChar char="v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خسته کردن طعمه</a:t>
            </a:r>
            <a:endParaRPr lang="en-US" dirty="0"/>
          </a:p>
        </p:txBody>
      </p:sp>
      <p:sp>
        <p:nvSpPr>
          <p:cNvPr id="13" name="Google Shape;343;p42">
            <a:extLst>
              <a:ext uri="{FF2B5EF4-FFF2-40B4-BE49-F238E27FC236}">
                <a16:creationId xmlns:a16="http://schemas.microsoft.com/office/drawing/2014/main" id="{1BC353F7-B3D3-F70A-7BC5-CD3513E4311E}"/>
              </a:ext>
            </a:extLst>
          </p:cNvPr>
          <p:cNvSpPr txBox="1">
            <a:spLocks/>
          </p:cNvSpPr>
          <p:nvPr/>
        </p:nvSpPr>
        <p:spPr>
          <a:xfrm>
            <a:off x="3805494" y="2301297"/>
            <a:ext cx="2486099" cy="41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  <a:defRPr sz="11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fa-IR" dirty="0"/>
              <a:t> ردیابی ، گیرانداختن ،حمله ناگهانی</a:t>
            </a:r>
            <a:endParaRPr lang="en-US" dirty="0"/>
          </a:p>
        </p:txBody>
      </p:sp>
      <p:sp>
        <p:nvSpPr>
          <p:cNvPr id="14" name="Google Shape;343;p42">
            <a:extLst>
              <a:ext uri="{FF2B5EF4-FFF2-40B4-BE49-F238E27FC236}">
                <a16:creationId xmlns:a16="http://schemas.microsoft.com/office/drawing/2014/main" id="{E3086310-6005-B3B2-29CE-FBBFFE118BFE}"/>
              </a:ext>
            </a:extLst>
          </p:cNvPr>
          <p:cNvSpPr txBox="1">
            <a:spLocks/>
          </p:cNvSpPr>
          <p:nvPr/>
        </p:nvSpPr>
        <p:spPr>
          <a:xfrm>
            <a:off x="4104342" y="2680293"/>
            <a:ext cx="2187251" cy="53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  <a:defRPr sz="11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پرش غافلگیر کننده</a:t>
            </a:r>
            <a:endParaRPr lang="en-US" dirty="0"/>
          </a:p>
          <a:p>
            <a:pPr algn="r" rtl="1"/>
            <a:r>
              <a:rPr lang="en-US" dirty="0"/>
              <a:t>seven kills</a:t>
            </a:r>
          </a:p>
        </p:txBody>
      </p:sp>
      <p:sp>
        <p:nvSpPr>
          <p:cNvPr id="341" name="Google Shape;341;p42"/>
          <p:cNvSpPr/>
          <p:nvPr/>
        </p:nvSpPr>
        <p:spPr>
          <a:xfrm flipH="1">
            <a:off x="1527879" y="423838"/>
            <a:ext cx="2486100" cy="24861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4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1859" t="6805" r="11817" b="48111"/>
          <a:stretch/>
        </p:blipFill>
        <p:spPr>
          <a:xfrm>
            <a:off x="-19050" y="999000"/>
            <a:ext cx="3456300" cy="3145500"/>
          </a:xfrm>
          <a:prstGeom prst="flowChartDelay">
            <a:avLst/>
          </a:prstGeom>
        </p:spPr>
      </p:pic>
      <p:pic>
        <p:nvPicPr>
          <p:cNvPr id="345" name="Google Shape;34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18097">
            <a:off x="2161212" y="963612"/>
            <a:ext cx="1577472" cy="1721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89;p62">
            <a:extLst>
              <a:ext uri="{FF2B5EF4-FFF2-40B4-BE49-F238E27FC236}">
                <a16:creationId xmlns:a16="http://schemas.microsoft.com/office/drawing/2014/main" id="{4629B18F-0565-C370-5288-5A3B23975212}"/>
              </a:ext>
            </a:extLst>
          </p:cNvPr>
          <p:cNvSpPr txBox="1">
            <a:spLocks/>
          </p:cNvSpPr>
          <p:nvPr/>
        </p:nvSpPr>
        <p:spPr>
          <a:xfrm>
            <a:off x="3265803" y="-1680670"/>
            <a:ext cx="2612391" cy="68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>
              <a:buFont typeface="Hanken Grotesk"/>
              <a:buNone/>
            </a:pPr>
            <a:r>
              <a:rPr lang="en-US" sz="1200"/>
              <a:t>Lecturer at Griffith University, 3rd most-cited in Engineering Optimisation.</a:t>
            </a:r>
            <a:endParaRPr lang="en-US" sz="1200" dirty="0"/>
          </a:p>
        </p:txBody>
      </p:sp>
      <p:sp>
        <p:nvSpPr>
          <p:cNvPr id="18" name="Google Shape;690;p62">
            <a:extLst>
              <a:ext uri="{FF2B5EF4-FFF2-40B4-BE49-F238E27FC236}">
                <a16:creationId xmlns:a16="http://schemas.microsoft.com/office/drawing/2014/main" id="{92A62D1B-B821-72F3-AA8A-1F88BEA5992F}"/>
              </a:ext>
            </a:extLst>
          </p:cNvPr>
          <p:cNvSpPr txBox="1">
            <a:spLocks/>
          </p:cNvSpPr>
          <p:nvPr/>
        </p:nvSpPr>
        <p:spPr>
          <a:xfrm>
            <a:off x="282540" y="-1697534"/>
            <a:ext cx="2589088" cy="687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>
              <a:buClrTx/>
              <a:buFontTx/>
            </a:pPr>
            <a:r>
              <a:rPr lang="en-US" sz="1200">
                <a:solidFill>
                  <a:sysClr val="windowText" lastClr="000000"/>
                </a:solidFill>
              </a:rPr>
              <a:t>Ph.D. intern at NUS and candidate at Tehran University.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" name="Google Shape;691;p62">
            <a:extLst>
              <a:ext uri="{FF2B5EF4-FFF2-40B4-BE49-F238E27FC236}">
                <a16:creationId xmlns:a16="http://schemas.microsoft.com/office/drawing/2014/main" id="{8C7A8A7A-9A4C-F381-48C1-94CE6B2B855A}"/>
              </a:ext>
            </a:extLst>
          </p:cNvPr>
          <p:cNvSpPr txBox="1">
            <a:spLocks/>
          </p:cNvSpPr>
          <p:nvPr/>
        </p:nvSpPr>
        <p:spPr>
          <a:xfrm>
            <a:off x="468647" y="-1906821"/>
            <a:ext cx="2193801" cy="350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/>
              <a:t>Ali Asghar Heidari</a:t>
            </a:r>
            <a:endParaRPr lang="en-US" sz="1600" dirty="0"/>
          </a:p>
        </p:txBody>
      </p:sp>
      <p:sp>
        <p:nvSpPr>
          <p:cNvPr id="20" name="Google Shape;692;p62">
            <a:extLst>
              <a:ext uri="{FF2B5EF4-FFF2-40B4-BE49-F238E27FC236}">
                <a16:creationId xmlns:a16="http://schemas.microsoft.com/office/drawing/2014/main" id="{414C92EE-E620-93E0-8578-6F318C368035}"/>
              </a:ext>
            </a:extLst>
          </p:cNvPr>
          <p:cNvSpPr txBox="1">
            <a:spLocks/>
          </p:cNvSpPr>
          <p:nvPr/>
        </p:nvSpPr>
        <p:spPr>
          <a:xfrm>
            <a:off x="3398772" y="-1894159"/>
            <a:ext cx="2346455" cy="350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/>
              <a:t>Seyedali Mirjalili</a:t>
            </a:r>
            <a:endParaRPr lang="en-US" sz="1600" dirty="0"/>
          </a:p>
        </p:txBody>
      </p:sp>
      <p:sp>
        <p:nvSpPr>
          <p:cNvPr id="21" name="Google Shape;694;p62">
            <a:extLst>
              <a:ext uri="{FF2B5EF4-FFF2-40B4-BE49-F238E27FC236}">
                <a16:creationId xmlns:a16="http://schemas.microsoft.com/office/drawing/2014/main" id="{98A0F0E5-7521-F473-19BB-4A2D210CBFB0}"/>
              </a:ext>
            </a:extLst>
          </p:cNvPr>
          <p:cNvSpPr txBox="1">
            <a:spLocks/>
          </p:cNvSpPr>
          <p:nvPr/>
        </p:nvSpPr>
        <p:spPr>
          <a:xfrm>
            <a:off x="6159356" y="-1681239"/>
            <a:ext cx="2702103" cy="687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/>
              <a:t>Associate professor at Jordan University, expert in computational intelligence.</a:t>
            </a:r>
            <a:endParaRPr lang="en-US" sz="1200" dirty="0"/>
          </a:p>
        </p:txBody>
      </p:sp>
      <p:sp>
        <p:nvSpPr>
          <p:cNvPr id="22" name="Google Shape;695;p62">
            <a:extLst>
              <a:ext uri="{FF2B5EF4-FFF2-40B4-BE49-F238E27FC236}">
                <a16:creationId xmlns:a16="http://schemas.microsoft.com/office/drawing/2014/main" id="{7507B9CA-3525-DC54-7F6B-14771209D7E2}"/>
              </a:ext>
            </a:extLst>
          </p:cNvPr>
          <p:cNvSpPr txBox="1">
            <a:spLocks/>
          </p:cNvSpPr>
          <p:nvPr/>
        </p:nvSpPr>
        <p:spPr>
          <a:xfrm>
            <a:off x="6512773" y="-1888389"/>
            <a:ext cx="1971064" cy="350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/>
              <a:t>Hossam Faris </a:t>
            </a:r>
            <a:endParaRPr lang="en-US" sz="1800" dirty="0"/>
          </a:p>
        </p:txBody>
      </p:sp>
      <p:pic>
        <p:nvPicPr>
          <p:cNvPr id="23" name="Google Shape;696;p62">
            <a:extLst>
              <a:ext uri="{FF2B5EF4-FFF2-40B4-BE49-F238E27FC236}">
                <a16:creationId xmlns:a16="http://schemas.microsoft.com/office/drawing/2014/main" id="{A46111B0-0C5A-85F0-6A9C-9266E4BC24EA}"/>
              </a:ext>
            </a:extLst>
          </p:cNvPr>
          <p:cNvPicPr preferRelativeResize="0"/>
          <p:nvPr/>
        </p:nvPicPr>
        <p:blipFill rotWithShape="1">
          <a:blip r:embed="rId5"/>
          <a:srcRect l="203" t="1947" r="-203" b="12447"/>
          <a:stretch/>
        </p:blipFill>
        <p:spPr>
          <a:xfrm>
            <a:off x="541283" y="-3029037"/>
            <a:ext cx="2254134" cy="22541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" name="Google Shape;697;p62">
            <a:extLst>
              <a:ext uri="{FF2B5EF4-FFF2-40B4-BE49-F238E27FC236}">
                <a16:creationId xmlns:a16="http://schemas.microsoft.com/office/drawing/2014/main" id="{EB0B674D-2363-0816-53C9-11EF5ADBF1FD}"/>
              </a:ext>
            </a:extLst>
          </p:cNvPr>
          <p:cNvPicPr preferRelativeResize="0"/>
          <p:nvPr/>
        </p:nvPicPr>
        <p:blipFill rotWithShape="1">
          <a:blip r:embed="rId6"/>
          <a:srcRect l="-101" t="1634" r="101" b="12106"/>
          <a:stretch/>
        </p:blipFill>
        <p:spPr>
          <a:xfrm>
            <a:off x="3506637" y="-3029038"/>
            <a:ext cx="2254134" cy="22541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" name="Google Shape;698;p62">
            <a:extLst>
              <a:ext uri="{FF2B5EF4-FFF2-40B4-BE49-F238E27FC236}">
                <a16:creationId xmlns:a16="http://schemas.microsoft.com/office/drawing/2014/main" id="{1A991074-5689-E86B-53C7-26DC889AAAD4}"/>
              </a:ext>
            </a:extLst>
          </p:cNvPr>
          <p:cNvPicPr preferRelativeResize="0"/>
          <p:nvPr/>
        </p:nvPicPr>
        <p:blipFill rotWithShape="1">
          <a:blip r:embed="rId7"/>
          <a:srcRect l="203" t="3231" r="-203" b="11273"/>
          <a:stretch/>
        </p:blipFill>
        <p:spPr>
          <a:xfrm>
            <a:off x="6474040" y="-3036779"/>
            <a:ext cx="2254134" cy="225413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" name="Google Shape;690;p62">
            <a:extLst>
              <a:ext uri="{FF2B5EF4-FFF2-40B4-BE49-F238E27FC236}">
                <a16:creationId xmlns:a16="http://schemas.microsoft.com/office/drawing/2014/main" id="{B116A2D6-136A-D457-A312-18DA41F304E1}"/>
              </a:ext>
            </a:extLst>
          </p:cNvPr>
          <p:cNvSpPr txBox="1">
            <a:spLocks/>
          </p:cNvSpPr>
          <p:nvPr/>
        </p:nvSpPr>
        <p:spPr>
          <a:xfrm>
            <a:off x="282540" y="7642474"/>
            <a:ext cx="2589088" cy="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200" dirty="0"/>
              <a:t>Assistant professor at Jordan University, expert in Big Data and AI.</a:t>
            </a:r>
          </a:p>
        </p:txBody>
      </p:sp>
      <p:sp>
        <p:nvSpPr>
          <p:cNvPr id="27" name="Google Shape;691;p62">
            <a:extLst>
              <a:ext uri="{FF2B5EF4-FFF2-40B4-BE49-F238E27FC236}">
                <a16:creationId xmlns:a16="http://schemas.microsoft.com/office/drawing/2014/main" id="{83C15486-51AF-E99E-05BA-9E0FCEDB361F}"/>
              </a:ext>
            </a:extLst>
          </p:cNvPr>
          <p:cNvSpPr txBox="1">
            <a:spLocks/>
          </p:cNvSpPr>
          <p:nvPr/>
        </p:nvSpPr>
        <p:spPr>
          <a:xfrm>
            <a:off x="468647" y="7430291"/>
            <a:ext cx="2193801" cy="35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9pPr>
          </a:lstStyle>
          <a:p>
            <a:pPr marL="0" indent="0"/>
            <a:r>
              <a:rPr lang="en-US" sz="1600" dirty="0"/>
              <a:t>Ibrahim </a:t>
            </a:r>
            <a:r>
              <a:rPr lang="en-US" sz="1600" dirty="0" err="1"/>
              <a:t>Aljarah</a:t>
            </a:r>
            <a:endParaRPr lang="en-US" sz="1600" dirty="0"/>
          </a:p>
        </p:txBody>
      </p:sp>
      <p:pic>
        <p:nvPicPr>
          <p:cNvPr id="28" name="Google Shape;696;p62">
            <a:extLst>
              <a:ext uri="{FF2B5EF4-FFF2-40B4-BE49-F238E27FC236}">
                <a16:creationId xmlns:a16="http://schemas.microsoft.com/office/drawing/2014/main" id="{6A7DD922-A4C9-74DC-DC8B-05A5FE7C29DC}"/>
              </a:ext>
            </a:extLst>
          </p:cNvPr>
          <p:cNvPicPr preferRelativeResize="0"/>
          <p:nvPr/>
        </p:nvPicPr>
        <p:blipFill rotWithShape="1">
          <a:blip r:embed="rId8"/>
          <a:srcRect t="1109" b="13285"/>
          <a:stretch/>
        </p:blipFill>
        <p:spPr>
          <a:xfrm>
            <a:off x="749453" y="5530057"/>
            <a:ext cx="1787534" cy="178753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" name="Google Shape;689;p62">
            <a:extLst>
              <a:ext uri="{FF2B5EF4-FFF2-40B4-BE49-F238E27FC236}">
                <a16:creationId xmlns:a16="http://schemas.microsoft.com/office/drawing/2014/main" id="{068067FA-CB3A-3DE0-FACE-178F26559CDA}"/>
              </a:ext>
            </a:extLst>
          </p:cNvPr>
          <p:cNvSpPr txBox="1">
            <a:spLocks/>
          </p:cNvSpPr>
          <p:nvPr/>
        </p:nvSpPr>
        <p:spPr>
          <a:xfrm>
            <a:off x="3209957" y="7663022"/>
            <a:ext cx="2612391" cy="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200" dirty="0"/>
              <a:t>Assistant professor at </a:t>
            </a:r>
            <a:r>
              <a:rPr lang="en-US" sz="1200" dirty="0" err="1"/>
              <a:t>Birzeit</a:t>
            </a:r>
            <a:r>
              <a:rPr lang="en-US" sz="1200" dirty="0"/>
              <a:t> University, expert in evolutionary computation.</a:t>
            </a:r>
          </a:p>
        </p:txBody>
      </p:sp>
      <p:sp>
        <p:nvSpPr>
          <p:cNvPr id="30" name="Google Shape;692;p62">
            <a:extLst>
              <a:ext uri="{FF2B5EF4-FFF2-40B4-BE49-F238E27FC236}">
                <a16:creationId xmlns:a16="http://schemas.microsoft.com/office/drawing/2014/main" id="{D56C83F2-092E-DB7C-0CAC-5005E11E0DA2}"/>
              </a:ext>
            </a:extLst>
          </p:cNvPr>
          <p:cNvSpPr txBox="1">
            <a:spLocks/>
          </p:cNvSpPr>
          <p:nvPr/>
        </p:nvSpPr>
        <p:spPr>
          <a:xfrm>
            <a:off x="3384023" y="7442320"/>
            <a:ext cx="2346455" cy="35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9pPr>
          </a:lstStyle>
          <a:p>
            <a:pPr marL="0" indent="0"/>
            <a:r>
              <a:rPr lang="en-US" sz="1600" dirty="0" err="1"/>
              <a:t>Majdi</a:t>
            </a:r>
            <a:r>
              <a:rPr lang="en-US" sz="1600" dirty="0"/>
              <a:t> </a:t>
            </a:r>
            <a:r>
              <a:rPr lang="en-US" sz="1600" dirty="0" err="1"/>
              <a:t>Mafarja</a:t>
            </a:r>
            <a:endParaRPr lang="en-US" sz="1600" dirty="0"/>
          </a:p>
        </p:txBody>
      </p:sp>
      <p:pic>
        <p:nvPicPr>
          <p:cNvPr id="31" name="Google Shape;697;p62">
            <a:extLst>
              <a:ext uri="{FF2B5EF4-FFF2-40B4-BE49-F238E27FC236}">
                <a16:creationId xmlns:a16="http://schemas.microsoft.com/office/drawing/2014/main" id="{D3232996-0807-BF71-524F-B3F5016D1C9E}"/>
              </a:ext>
            </a:extLst>
          </p:cNvPr>
          <p:cNvPicPr preferRelativeResize="0"/>
          <p:nvPr/>
        </p:nvPicPr>
        <p:blipFill rotWithShape="1">
          <a:blip r:embed="rId9"/>
          <a:srcRect t="-54" b="13794"/>
          <a:stretch/>
        </p:blipFill>
        <p:spPr>
          <a:xfrm>
            <a:off x="3700058" y="5529423"/>
            <a:ext cx="1787534" cy="1787534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" name="Google Shape;694;p62">
            <a:extLst>
              <a:ext uri="{FF2B5EF4-FFF2-40B4-BE49-F238E27FC236}">
                <a16:creationId xmlns:a16="http://schemas.microsoft.com/office/drawing/2014/main" id="{E1C0E6E5-172D-83F3-5B64-65049FC32552}"/>
              </a:ext>
            </a:extLst>
          </p:cNvPr>
          <p:cNvSpPr txBox="1">
            <a:spLocks/>
          </p:cNvSpPr>
          <p:nvPr/>
        </p:nvSpPr>
        <p:spPr>
          <a:xfrm>
            <a:off x="6313889" y="7635838"/>
            <a:ext cx="2368832" cy="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200" dirty="0"/>
              <a:t>Associate professor at Wenzhou University, expert in AI and data mining.</a:t>
            </a:r>
          </a:p>
        </p:txBody>
      </p:sp>
      <p:sp>
        <p:nvSpPr>
          <p:cNvPr id="33" name="Google Shape;695;p62">
            <a:extLst>
              <a:ext uri="{FF2B5EF4-FFF2-40B4-BE49-F238E27FC236}">
                <a16:creationId xmlns:a16="http://schemas.microsoft.com/office/drawing/2014/main" id="{B4D7929F-C078-A812-87F6-BFDE9B320F86}"/>
              </a:ext>
            </a:extLst>
          </p:cNvPr>
          <p:cNvSpPr txBox="1">
            <a:spLocks/>
          </p:cNvSpPr>
          <p:nvPr/>
        </p:nvSpPr>
        <p:spPr>
          <a:xfrm>
            <a:off x="6512773" y="7414014"/>
            <a:ext cx="1971064" cy="35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9pPr>
          </a:lstStyle>
          <a:p>
            <a:pPr marL="0" indent="0"/>
            <a:r>
              <a:rPr lang="en-US" sz="1400" dirty="0" err="1"/>
              <a:t>Huiling</a:t>
            </a:r>
            <a:r>
              <a:rPr lang="en-US" sz="1400" dirty="0"/>
              <a:t> Chen</a:t>
            </a:r>
            <a:endParaRPr lang="en-US" sz="1800" dirty="0"/>
          </a:p>
        </p:txBody>
      </p:sp>
      <p:pic>
        <p:nvPicPr>
          <p:cNvPr id="34" name="Google Shape;698;p62">
            <a:extLst>
              <a:ext uri="{FF2B5EF4-FFF2-40B4-BE49-F238E27FC236}">
                <a16:creationId xmlns:a16="http://schemas.microsoft.com/office/drawing/2014/main" id="{E9CCAEB4-E358-120E-D5DE-5E1CE791A8B2}"/>
              </a:ext>
            </a:extLst>
          </p:cNvPr>
          <p:cNvPicPr preferRelativeResize="0"/>
          <p:nvPr/>
        </p:nvPicPr>
        <p:blipFill rotWithShape="1">
          <a:blip r:embed="rId10"/>
          <a:srcRect t="2087" b="12307"/>
          <a:stretch/>
        </p:blipFill>
        <p:spPr>
          <a:xfrm>
            <a:off x="6682210" y="5487606"/>
            <a:ext cx="1787534" cy="178753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Google Shape;312;p39">
            <a:extLst>
              <a:ext uri="{FF2B5EF4-FFF2-40B4-BE49-F238E27FC236}">
                <a16:creationId xmlns:a16="http://schemas.microsoft.com/office/drawing/2014/main" id="{936406AD-E595-4EE4-3A5C-3F8F67F8A340}"/>
              </a:ext>
            </a:extLst>
          </p:cNvPr>
          <p:cNvSpPr txBox="1">
            <a:spLocks/>
          </p:cNvSpPr>
          <p:nvPr/>
        </p:nvSpPr>
        <p:spPr>
          <a:xfrm>
            <a:off x="4248523" y="4747057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repeatCount="indefinite" accel="25000" decel="25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5" dur="indefinite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6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6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6" presetClass="emph" presetSubtype="0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6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60"/>
                            </p:stCondLst>
                            <p:childTnLst>
                              <p:par>
                                <p:cTn id="110" presetID="16" presetClass="emph" presetSubtype="0" fill="remove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3" grpId="0"/>
      <p:bldP spid="13" grpId="1"/>
      <p:bldP spid="13" grpId="2"/>
      <p:bldP spid="14" grpId="0"/>
      <p:bldP spid="14" grpId="1"/>
      <p:bldP spid="14" grpId="2"/>
      <p:bldP spid="3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2"/>
          <p:cNvSpPr txBox="1">
            <a:spLocks noGrp="1"/>
          </p:cNvSpPr>
          <p:nvPr>
            <p:ph type="subTitle" idx="1"/>
          </p:nvPr>
        </p:nvSpPr>
        <p:spPr>
          <a:xfrm>
            <a:off x="3265803" y="1871842"/>
            <a:ext cx="2612391" cy="687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Lecturer at Griffith University, 3rd most-cited in Engineering </a:t>
            </a:r>
            <a:r>
              <a:rPr lang="en-US" sz="1200" dirty="0" err="1"/>
              <a:t>Optimisation</a:t>
            </a:r>
            <a:r>
              <a:rPr lang="en-US" sz="1200" dirty="0"/>
              <a:t>.</a:t>
            </a:r>
          </a:p>
        </p:txBody>
      </p:sp>
      <p:sp>
        <p:nvSpPr>
          <p:cNvPr id="690" name="Google Shape;690;p62"/>
          <p:cNvSpPr txBox="1">
            <a:spLocks noGrp="1"/>
          </p:cNvSpPr>
          <p:nvPr>
            <p:ph type="subTitle" idx="2"/>
          </p:nvPr>
        </p:nvSpPr>
        <p:spPr>
          <a:xfrm>
            <a:off x="282540" y="1854978"/>
            <a:ext cx="2589088" cy="687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Ph.D. intern at NUS and candidate at Tehran University.</a:t>
            </a:r>
          </a:p>
        </p:txBody>
      </p:sp>
      <p:sp>
        <p:nvSpPr>
          <p:cNvPr id="691" name="Google Shape;691;p62"/>
          <p:cNvSpPr txBox="1">
            <a:spLocks noGrp="1"/>
          </p:cNvSpPr>
          <p:nvPr>
            <p:ph type="subTitle" idx="3"/>
          </p:nvPr>
        </p:nvSpPr>
        <p:spPr>
          <a:xfrm>
            <a:off x="468647" y="1645691"/>
            <a:ext cx="2193801" cy="350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Ali Asghar </a:t>
            </a:r>
            <a:r>
              <a:rPr lang="en-US" sz="1600" dirty="0" err="1"/>
              <a:t>Heidari</a:t>
            </a:r>
            <a:endParaRPr sz="1600" dirty="0"/>
          </a:p>
        </p:txBody>
      </p:sp>
      <p:sp>
        <p:nvSpPr>
          <p:cNvPr id="692" name="Google Shape;692;p62"/>
          <p:cNvSpPr txBox="1">
            <a:spLocks noGrp="1"/>
          </p:cNvSpPr>
          <p:nvPr>
            <p:ph type="subTitle" idx="4"/>
          </p:nvPr>
        </p:nvSpPr>
        <p:spPr>
          <a:xfrm>
            <a:off x="3398772" y="1658353"/>
            <a:ext cx="2346455" cy="350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Seyedali</a:t>
            </a:r>
            <a:r>
              <a:rPr lang="en-US" sz="1600" dirty="0"/>
              <a:t> </a:t>
            </a:r>
            <a:r>
              <a:rPr lang="en-US" sz="1600" dirty="0" err="1"/>
              <a:t>Mirjalili</a:t>
            </a:r>
            <a:endParaRPr sz="1600" dirty="0"/>
          </a:p>
        </p:txBody>
      </p:sp>
      <p:sp>
        <p:nvSpPr>
          <p:cNvPr id="693" name="Google Shape;693;p62"/>
          <p:cNvSpPr txBox="1">
            <a:spLocks noGrp="1"/>
          </p:cNvSpPr>
          <p:nvPr>
            <p:ph type="title"/>
          </p:nvPr>
        </p:nvSpPr>
        <p:spPr>
          <a:xfrm>
            <a:off x="602507" y="-74313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694" name="Google Shape;694;p62"/>
          <p:cNvSpPr txBox="1">
            <a:spLocks noGrp="1"/>
          </p:cNvSpPr>
          <p:nvPr>
            <p:ph type="subTitle" idx="5"/>
          </p:nvPr>
        </p:nvSpPr>
        <p:spPr>
          <a:xfrm>
            <a:off x="6159356" y="1871273"/>
            <a:ext cx="2702103" cy="6872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Associate professor at Jordan University, expert in computational intelligence.</a:t>
            </a:r>
          </a:p>
        </p:txBody>
      </p:sp>
      <p:sp>
        <p:nvSpPr>
          <p:cNvPr id="695" name="Google Shape;695;p62"/>
          <p:cNvSpPr txBox="1">
            <a:spLocks noGrp="1"/>
          </p:cNvSpPr>
          <p:nvPr>
            <p:ph type="subTitle" idx="6"/>
          </p:nvPr>
        </p:nvSpPr>
        <p:spPr>
          <a:xfrm>
            <a:off x="6512773" y="1664123"/>
            <a:ext cx="1971064" cy="350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Hossam Faris </a:t>
            </a:r>
            <a:endParaRPr sz="1800" dirty="0"/>
          </a:p>
        </p:txBody>
      </p:sp>
      <p:pic>
        <p:nvPicPr>
          <p:cNvPr id="696" name="Google Shape;696;p62"/>
          <p:cNvPicPr preferRelativeResize="0"/>
          <p:nvPr/>
        </p:nvPicPr>
        <p:blipFill rotWithShape="1">
          <a:blip r:embed="rId3"/>
          <a:srcRect l="203" t="1947" r="-203" b="12447"/>
          <a:stretch/>
        </p:blipFill>
        <p:spPr>
          <a:xfrm>
            <a:off x="1060791" y="523475"/>
            <a:ext cx="1009515" cy="100951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7" name="Google Shape;697;p62"/>
          <p:cNvPicPr preferRelativeResize="0"/>
          <p:nvPr/>
        </p:nvPicPr>
        <p:blipFill rotWithShape="1">
          <a:blip r:embed="rId4"/>
          <a:srcRect l="-101" t="1634" r="101" b="12106"/>
          <a:stretch/>
        </p:blipFill>
        <p:spPr>
          <a:xfrm>
            <a:off x="4026145" y="523474"/>
            <a:ext cx="1009515" cy="100951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8" name="Google Shape;698;p62"/>
          <p:cNvPicPr preferRelativeResize="0"/>
          <p:nvPr/>
        </p:nvPicPr>
        <p:blipFill rotWithShape="1">
          <a:blip r:embed="rId5"/>
          <a:srcRect l="203" t="3231" r="-203" b="11273"/>
          <a:stretch/>
        </p:blipFill>
        <p:spPr>
          <a:xfrm>
            <a:off x="6993548" y="515733"/>
            <a:ext cx="1009515" cy="100951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Google Shape;690;p62">
            <a:extLst>
              <a:ext uri="{FF2B5EF4-FFF2-40B4-BE49-F238E27FC236}">
                <a16:creationId xmlns:a16="http://schemas.microsoft.com/office/drawing/2014/main" id="{21A0E30B-1FF2-1D83-D3EB-45ABB0CB4FA0}"/>
              </a:ext>
            </a:extLst>
          </p:cNvPr>
          <p:cNvSpPr txBox="1">
            <a:spLocks/>
          </p:cNvSpPr>
          <p:nvPr/>
        </p:nvSpPr>
        <p:spPr>
          <a:xfrm>
            <a:off x="282540" y="4126749"/>
            <a:ext cx="2589088" cy="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200" dirty="0"/>
              <a:t>Assistant professor at Jordan University, expert in Big Data and AI.</a:t>
            </a:r>
          </a:p>
        </p:txBody>
      </p:sp>
      <p:sp>
        <p:nvSpPr>
          <p:cNvPr id="3" name="Google Shape;691;p62">
            <a:extLst>
              <a:ext uri="{FF2B5EF4-FFF2-40B4-BE49-F238E27FC236}">
                <a16:creationId xmlns:a16="http://schemas.microsoft.com/office/drawing/2014/main" id="{0A1E7A86-6A31-0CFD-1279-B7A5783C50FF}"/>
              </a:ext>
            </a:extLst>
          </p:cNvPr>
          <p:cNvSpPr txBox="1">
            <a:spLocks/>
          </p:cNvSpPr>
          <p:nvPr/>
        </p:nvSpPr>
        <p:spPr>
          <a:xfrm>
            <a:off x="468647" y="3914566"/>
            <a:ext cx="2193801" cy="35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9pPr>
          </a:lstStyle>
          <a:p>
            <a:pPr marL="0" indent="0"/>
            <a:r>
              <a:rPr lang="en-US" sz="1600" dirty="0"/>
              <a:t>Ibrahim </a:t>
            </a:r>
            <a:r>
              <a:rPr lang="en-US" sz="1600" dirty="0" err="1"/>
              <a:t>Aljarah</a:t>
            </a:r>
            <a:endParaRPr lang="en-US" sz="1600" dirty="0"/>
          </a:p>
        </p:txBody>
      </p:sp>
      <p:pic>
        <p:nvPicPr>
          <p:cNvPr id="4" name="Google Shape;696;p62">
            <a:extLst>
              <a:ext uri="{FF2B5EF4-FFF2-40B4-BE49-F238E27FC236}">
                <a16:creationId xmlns:a16="http://schemas.microsoft.com/office/drawing/2014/main" id="{19E64B37-CFAB-1E52-1D8B-A2C6658272FF}"/>
              </a:ext>
            </a:extLst>
          </p:cNvPr>
          <p:cNvPicPr preferRelativeResize="0"/>
          <p:nvPr/>
        </p:nvPicPr>
        <p:blipFill rotWithShape="1">
          <a:blip r:embed="rId6"/>
          <a:srcRect t="1109" b="13285"/>
          <a:stretch/>
        </p:blipFill>
        <p:spPr>
          <a:xfrm>
            <a:off x="1060791" y="2792350"/>
            <a:ext cx="1009515" cy="1009515"/>
          </a:xfrm>
          <a:prstGeom prst="ellipse">
            <a:avLst/>
          </a:prstGeom>
          <a:noFill/>
          <a:ln>
            <a:noFill/>
          </a:ln>
        </p:spPr>
      </p:pic>
      <p:sp>
        <p:nvSpPr>
          <p:cNvPr id="5" name="Google Shape;689;p62">
            <a:extLst>
              <a:ext uri="{FF2B5EF4-FFF2-40B4-BE49-F238E27FC236}">
                <a16:creationId xmlns:a16="http://schemas.microsoft.com/office/drawing/2014/main" id="{E36EBC28-71E0-9D11-EF5C-F24419905A10}"/>
              </a:ext>
            </a:extLst>
          </p:cNvPr>
          <p:cNvSpPr txBox="1">
            <a:spLocks/>
          </p:cNvSpPr>
          <p:nvPr/>
        </p:nvSpPr>
        <p:spPr>
          <a:xfrm>
            <a:off x="3209957" y="4147297"/>
            <a:ext cx="2612391" cy="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200" dirty="0"/>
              <a:t>Assistant professor at </a:t>
            </a:r>
            <a:r>
              <a:rPr lang="en-US" sz="1200" dirty="0" err="1"/>
              <a:t>Birzeit</a:t>
            </a:r>
            <a:r>
              <a:rPr lang="en-US" sz="1200" dirty="0"/>
              <a:t> University, expert in evolutionary computation.</a:t>
            </a:r>
          </a:p>
        </p:txBody>
      </p:sp>
      <p:sp>
        <p:nvSpPr>
          <p:cNvPr id="6" name="Google Shape;692;p62">
            <a:extLst>
              <a:ext uri="{FF2B5EF4-FFF2-40B4-BE49-F238E27FC236}">
                <a16:creationId xmlns:a16="http://schemas.microsoft.com/office/drawing/2014/main" id="{5F20BAE9-DF12-1463-AC7B-9AA56F919CEB}"/>
              </a:ext>
            </a:extLst>
          </p:cNvPr>
          <p:cNvSpPr txBox="1">
            <a:spLocks/>
          </p:cNvSpPr>
          <p:nvPr/>
        </p:nvSpPr>
        <p:spPr>
          <a:xfrm>
            <a:off x="3384023" y="3926595"/>
            <a:ext cx="2346455" cy="35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9pPr>
          </a:lstStyle>
          <a:p>
            <a:pPr marL="0" indent="0"/>
            <a:r>
              <a:rPr lang="en-US" sz="1600" dirty="0" err="1"/>
              <a:t>Majdi</a:t>
            </a:r>
            <a:r>
              <a:rPr lang="en-US" sz="1600" dirty="0"/>
              <a:t> </a:t>
            </a:r>
            <a:r>
              <a:rPr lang="en-US" sz="1600" dirty="0" err="1"/>
              <a:t>Mafarja</a:t>
            </a:r>
            <a:endParaRPr lang="en-US" sz="1600" dirty="0"/>
          </a:p>
        </p:txBody>
      </p:sp>
      <p:pic>
        <p:nvPicPr>
          <p:cNvPr id="7" name="Google Shape;697;p62">
            <a:extLst>
              <a:ext uri="{FF2B5EF4-FFF2-40B4-BE49-F238E27FC236}">
                <a16:creationId xmlns:a16="http://schemas.microsoft.com/office/drawing/2014/main" id="{17CEAE65-6816-DD66-8EE1-358CB5B1CA50}"/>
              </a:ext>
            </a:extLst>
          </p:cNvPr>
          <p:cNvPicPr preferRelativeResize="0"/>
          <p:nvPr/>
        </p:nvPicPr>
        <p:blipFill rotWithShape="1">
          <a:blip r:embed="rId7"/>
          <a:srcRect t="-54" b="13794"/>
          <a:stretch/>
        </p:blipFill>
        <p:spPr>
          <a:xfrm>
            <a:off x="4011396" y="2791716"/>
            <a:ext cx="1009515" cy="1009515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Google Shape;694;p62">
            <a:extLst>
              <a:ext uri="{FF2B5EF4-FFF2-40B4-BE49-F238E27FC236}">
                <a16:creationId xmlns:a16="http://schemas.microsoft.com/office/drawing/2014/main" id="{0A4FC52D-27B7-FC83-ECCA-18EBD77294D6}"/>
              </a:ext>
            </a:extLst>
          </p:cNvPr>
          <p:cNvSpPr txBox="1">
            <a:spLocks/>
          </p:cNvSpPr>
          <p:nvPr/>
        </p:nvSpPr>
        <p:spPr>
          <a:xfrm>
            <a:off x="6313889" y="4120113"/>
            <a:ext cx="2368832" cy="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US" sz="1200" dirty="0"/>
              <a:t>Associate professor at Wenzhou University, expert in AI and data mining.</a:t>
            </a:r>
          </a:p>
        </p:txBody>
      </p:sp>
      <p:sp>
        <p:nvSpPr>
          <p:cNvPr id="9" name="Google Shape;695;p62">
            <a:extLst>
              <a:ext uri="{FF2B5EF4-FFF2-40B4-BE49-F238E27FC236}">
                <a16:creationId xmlns:a16="http://schemas.microsoft.com/office/drawing/2014/main" id="{365EBA34-B8E2-778A-BFFC-E517DC7A0363}"/>
              </a:ext>
            </a:extLst>
          </p:cNvPr>
          <p:cNvSpPr txBox="1">
            <a:spLocks/>
          </p:cNvSpPr>
          <p:nvPr/>
        </p:nvSpPr>
        <p:spPr>
          <a:xfrm>
            <a:off x="6512773" y="3898289"/>
            <a:ext cx="1971064" cy="35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ltawski Nowy"/>
              <a:buNone/>
              <a:defRPr sz="2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9pPr>
          </a:lstStyle>
          <a:p>
            <a:pPr marL="0" indent="0"/>
            <a:r>
              <a:rPr lang="en-US" sz="1400" dirty="0" err="1"/>
              <a:t>Huiling</a:t>
            </a:r>
            <a:r>
              <a:rPr lang="en-US" sz="1400" dirty="0"/>
              <a:t> Chen</a:t>
            </a:r>
            <a:endParaRPr lang="en-US" sz="1800" dirty="0"/>
          </a:p>
        </p:txBody>
      </p:sp>
      <p:pic>
        <p:nvPicPr>
          <p:cNvPr id="10" name="Google Shape;698;p62">
            <a:extLst>
              <a:ext uri="{FF2B5EF4-FFF2-40B4-BE49-F238E27FC236}">
                <a16:creationId xmlns:a16="http://schemas.microsoft.com/office/drawing/2014/main" id="{4EBE9CAF-AF70-B8AC-DD66-D60C22CBF2A7}"/>
              </a:ext>
            </a:extLst>
          </p:cNvPr>
          <p:cNvPicPr preferRelativeResize="0"/>
          <p:nvPr/>
        </p:nvPicPr>
        <p:blipFill rotWithShape="1">
          <a:blip r:embed="rId8"/>
          <a:srcRect t="2087" b="12307"/>
          <a:stretch/>
        </p:blipFill>
        <p:spPr>
          <a:xfrm>
            <a:off x="6993548" y="2749899"/>
            <a:ext cx="1009515" cy="10095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Google Shape;341;p42">
            <a:extLst>
              <a:ext uri="{FF2B5EF4-FFF2-40B4-BE49-F238E27FC236}">
                <a16:creationId xmlns:a16="http://schemas.microsoft.com/office/drawing/2014/main" id="{5C2990D2-54C8-50A6-68A6-D219C36A8F24}"/>
              </a:ext>
            </a:extLst>
          </p:cNvPr>
          <p:cNvSpPr/>
          <p:nvPr/>
        </p:nvSpPr>
        <p:spPr>
          <a:xfrm flipH="1">
            <a:off x="-4370571" y="-170431"/>
            <a:ext cx="3890943" cy="3890943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344;p42">
            <a:extLst>
              <a:ext uri="{FF2B5EF4-FFF2-40B4-BE49-F238E27FC236}">
                <a16:creationId xmlns:a16="http://schemas.microsoft.com/office/drawing/2014/main" id="{DB4AA9DD-52C8-B288-6C80-2E2E5F83F6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 l="21859" t="6805" r="11817" b="48111"/>
          <a:stretch/>
        </p:blipFill>
        <p:spPr>
          <a:xfrm>
            <a:off x="-5917499" y="247111"/>
            <a:ext cx="5409383" cy="4922957"/>
          </a:xfrm>
          <a:prstGeom prst="flowChartDelay">
            <a:avLst/>
          </a:prstGeom>
          <a:noFill/>
          <a:ln>
            <a:noFill/>
          </a:ln>
        </p:spPr>
      </p:pic>
      <p:pic>
        <p:nvPicPr>
          <p:cNvPr id="13" name="Google Shape;345;p42">
            <a:extLst>
              <a:ext uri="{FF2B5EF4-FFF2-40B4-BE49-F238E27FC236}">
                <a16:creationId xmlns:a16="http://schemas.microsoft.com/office/drawing/2014/main" id="{FA01A8F7-E47A-CCA8-CE62-E45057B0A0F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20581903">
            <a:off x="-3734780" y="418727"/>
            <a:ext cx="2468868" cy="26946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342;p42">
            <a:extLst>
              <a:ext uri="{FF2B5EF4-FFF2-40B4-BE49-F238E27FC236}">
                <a16:creationId xmlns:a16="http://schemas.microsoft.com/office/drawing/2014/main" id="{DD08A1BE-CEA3-98C6-327B-ADEED7B99B04}"/>
              </a:ext>
            </a:extLst>
          </p:cNvPr>
          <p:cNvSpPr txBox="1">
            <a:spLocks/>
          </p:cNvSpPr>
          <p:nvPr/>
        </p:nvSpPr>
        <p:spPr>
          <a:xfrm>
            <a:off x="9908080" y="743647"/>
            <a:ext cx="4911330" cy="87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oltawski Nowy"/>
              <a:buNone/>
              <a:defRPr sz="3400" b="0" i="0" u="none" strike="noStrike" cap="none">
                <a:solidFill>
                  <a:schemeClr val="dk1"/>
                </a:solidFill>
                <a:latin typeface="Poltawski Nowy"/>
                <a:ea typeface="Poltawski Nowy"/>
                <a:cs typeface="Poltawski Nowy"/>
                <a:sym typeface="Poltawski Now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a-IR" sz="2400" b="1">
                <a:latin typeface="Yekan Bakh" panose="00000500000000000000" pitchFamily="2" charset="-78"/>
                <a:cs typeface="Yekan Bakh" panose="00000500000000000000" pitchFamily="2" charset="-78"/>
              </a:rPr>
              <a:t>شاهین هریس : </a:t>
            </a:r>
            <a:br>
              <a:rPr lang="fa-IR" sz="2400" b="1">
                <a:latin typeface="Yekan Bakh" panose="00000500000000000000" pitchFamily="2" charset="-78"/>
                <a:cs typeface="Yekan Bakh" panose="00000500000000000000" pitchFamily="2" charset="-78"/>
              </a:rPr>
            </a:br>
            <a:r>
              <a:rPr lang="fa-IR" sz="2400" b="1">
                <a:latin typeface="Yekan Bakh" panose="00000500000000000000" pitchFamily="2" charset="-78"/>
                <a:cs typeface="Yekan Bakh" panose="00000500000000000000" pitchFamily="2" charset="-78"/>
              </a:rPr>
              <a:t>استاد شکار هماهنگ</a:t>
            </a:r>
            <a:endParaRPr lang="en-US" sz="2400" b="1" dirty="0">
              <a:latin typeface="Yekan Bakh" panose="00000500000000000000" pitchFamily="2" charset="-78"/>
              <a:cs typeface="Yekan Bakh" panose="00000500000000000000" pitchFamily="2" charset="-78"/>
            </a:endParaRPr>
          </a:p>
        </p:txBody>
      </p:sp>
      <p:sp>
        <p:nvSpPr>
          <p:cNvPr id="25" name="Google Shape;343;p42">
            <a:extLst>
              <a:ext uri="{FF2B5EF4-FFF2-40B4-BE49-F238E27FC236}">
                <a16:creationId xmlns:a16="http://schemas.microsoft.com/office/drawing/2014/main" id="{26209513-41C0-F924-6506-1488C512F9CB}"/>
              </a:ext>
            </a:extLst>
          </p:cNvPr>
          <p:cNvSpPr txBox="1">
            <a:spLocks/>
          </p:cNvSpPr>
          <p:nvPr/>
        </p:nvSpPr>
        <p:spPr>
          <a:xfrm>
            <a:off x="11167389" y="1670627"/>
            <a:ext cx="3636600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71450" indent="-171450" algn="r" rtl="1">
              <a:buSzPts val="1100"/>
            </a:pPr>
            <a:r>
              <a:rPr lang="fa-IR" sz="1200" b="1" dirty="0">
                <a:latin typeface="Yekan Bakh" panose="00000500000000000000" pitchFamily="2" charset="-78"/>
                <a:cs typeface="Yekan Bakh" panose="00000500000000000000" pitchFamily="2" charset="-78"/>
              </a:rPr>
              <a:t>شکار به صورت گروهی مانند برخی از پستانداران</a:t>
            </a:r>
            <a:endParaRPr lang="en-US" sz="1200" b="1" dirty="0">
              <a:latin typeface="Yekan Bakh" panose="00000500000000000000" pitchFamily="2" charset="-78"/>
              <a:cs typeface="Yekan Bakh" panose="00000500000000000000" pitchFamily="2" charset="-78"/>
            </a:endParaRPr>
          </a:p>
        </p:txBody>
      </p:sp>
      <p:sp>
        <p:nvSpPr>
          <p:cNvPr id="26" name="Google Shape;343;p42">
            <a:extLst>
              <a:ext uri="{FF2B5EF4-FFF2-40B4-BE49-F238E27FC236}">
                <a16:creationId xmlns:a16="http://schemas.microsoft.com/office/drawing/2014/main" id="{A47CBC21-F6D0-9E81-5812-736E17F7A425}"/>
              </a:ext>
            </a:extLst>
          </p:cNvPr>
          <p:cNvSpPr txBox="1">
            <a:spLocks/>
          </p:cNvSpPr>
          <p:nvPr/>
        </p:nvSpPr>
        <p:spPr>
          <a:xfrm>
            <a:off x="12625838" y="2037566"/>
            <a:ext cx="2076570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Hanken Grotesk"/>
              <a:buChar char="●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b="1" dirty="0"/>
              <a:t>صفات و تکنیک های شکار</a:t>
            </a:r>
            <a:endParaRPr lang="en-US" b="1" dirty="0"/>
          </a:p>
        </p:txBody>
      </p:sp>
      <p:sp>
        <p:nvSpPr>
          <p:cNvPr id="27" name="Google Shape;343;p42">
            <a:extLst>
              <a:ext uri="{FF2B5EF4-FFF2-40B4-BE49-F238E27FC236}">
                <a16:creationId xmlns:a16="http://schemas.microsoft.com/office/drawing/2014/main" id="{DE48A728-C77D-7279-F35D-6C1454F3910A}"/>
              </a:ext>
            </a:extLst>
          </p:cNvPr>
          <p:cNvSpPr txBox="1">
            <a:spLocks/>
          </p:cNvSpPr>
          <p:nvPr/>
        </p:nvSpPr>
        <p:spPr>
          <a:xfrm>
            <a:off x="12465173" y="2343395"/>
            <a:ext cx="1787534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buClr>
                <a:srgbClr val="1C5652"/>
              </a:buClr>
              <a:buSzPts val="1100"/>
              <a:buFont typeface="Wingdings" panose="05000000000000000000" pitchFamily="2" charset="2"/>
              <a:buChar char="v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fa-IR" dirty="0"/>
              <a:t>مهارت های نوآورانه</a:t>
            </a:r>
            <a:endParaRPr lang="en-US" dirty="0"/>
          </a:p>
        </p:txBody>
      </p:sp>
      <p:sp>
        <p:nvSpPr>
          <p:cNvPr id="28" name="Google Shape;343;p42">
            <a:extLst>
              <a:ext uri="{FF2B5EF4-FFF2-40B4-BE49-F238E27FC236}">
                <a16:creationId xmlns:a16="http://schemas.microsoft.com/office/drawing/2014/main" id="{45077CC5-C59E-C555-C12A-AF08D375943A}"/>
              </a:ext>
            </a:extLst>
          </p:cNvPr>
          <p:cNvSpPr txBox="1">
            <a:spLocks/>
          </p:cNvSpPr>
          <p:nvPr/>
        </p:nvSpPr>
        <p:spPr>
          <a:xfrm>
            <a:off x="12465173" y="2697909"/>
            <a:ext cx="1787534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rgbClr val="1C5652"/>
              </a:buClr>
              <a:buSzPts val="1100"/>
              <a:buFont typeface="Wingdings" panose="05000000000000000000" pitchFamily="2" charset="2"/>
              <a:buChar char="v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هماهنگی گروهی</a:t>
            </a:r>
            <a:endParaRPr lang="en-US" dirty="0"/>
          </a:p>
        </p:txBody>
      </p:sp>
      <p:sp>
        <p:nvSpPr>
          <p:cNvPr id="29" name="Google Shape;343;p42">
            <a:extLst>
              <a:ext uri="{FF2B5EF4-FFF2-40B4-BE49-F238E27FC236}">
                <a16:creationId xmlns:a16="http://schemas.microsoft.com/office/drawing/2014/main" id="{37C82948-8FDA-085C-61E4-11E0BBE6754C}"/>
              </a:ext>
            </a:extLst>
          </p:cNvPr>
          <p:cNvSpPr txBox="1">
            <a:spLocks/>
          </p:cNvSpPr>
          <p:nvPr/>
        </p:nvSpPr>
        <p:spPr>
          <a:xfrm>
            <a:off x="11294348" y="3082187"/>
            <a:ext cx="2953104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rgbClr val="1C5652"/>
              </a:buClr>
              <a:buSzPts val="1100"/>
              <a:buFont typeface="Wingdings" panose="05000000000000000000" pitchFamily="2" charset="2"/>
              <a:buChar char="v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تعویض تاکتیک ها برای ایجاد سردرگمی</a:t>
            </a:r>
            <a:endParaRPr lang="en-US" dirty="0"/>
          </a:p>
        </p:txBody>
      </p:sp>
      <p:sp>
        <p:nvSpPr>
          <p:cNvPr id="30" name="Google Shape;343;p42">
            <a:extLst>
              <a:ext uri="{FF2B5EF4-FFF2-40B4-BE49-F238E27FC236}">
                <a16:creationId xmlns:a16="http://schemas.microsoft.com/office/drawing/2014/main" id="{FD6A5E7A-70F6-8B85-7993-0044F034B75F}"/>
              </a:ext>
            </a:extLst>
          </p:cNvPr>
          <p:cNvSpPr txBox="1">
            <a:spLocks/>
          </p:cNvSpPr>
          <p:nvPr/>
        </p:nvSpPr>
        <p:spPr>
          <a:xfrm>
            <a:off x="12094682" y="3510275"/>
            <a:ext cx="2528516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chemeClr val="dk1"/>
              </a:buClr>
              <a:buSzPts val="1100"/>
              <a:buFont typeface="Hanken Grotesk"/>
              <a:buChar char="●"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مزایای شکار گروهی</a:t>
            </a:r>
            <a:endParaRPr lang="en-US" dirty="0"/>
          </a:p>
        </p:txBody>
      </p:sp>
      <p:sp>
        <p:nvSpPr>
          <p:cNvPr id="31" name="Google Shape;343;p42">
            <a:extLst>
              <a:ext uri="{FF2B5EF4-FFF2-40B4-BE49-F238E27FC236}">
                <a16:creationId xmlns:a16="http://schemas.microsoft.com/office/drawing/2014/main" id="{2757087F-39A1-7E9D-8A72-0006B78902AA}"/>
              </a:ext>
            </a:extLst>
          </p:cNvPr>
          <p:cNvSpPr txBox="1">
            <a:spLocks/>
          </p:cNvSpPr>
          <p:nvPr/>
        </p:nvSpPr>
        <p:spPr>
          <a:xfrm>
            <a:off x="12463468" y="3933755"/>
            <a:ext cx="1787534" cy="3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buClr>
                <a:srgbClr val="1C5652"/>
              </a:buClr>
              <a:buSzPts val="1100"/>
              <a:buFont typeface="Wingdings" panose="05000000000000000000" pitchFamily="2" charset="2"/>
              <a:buChar char="v"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خسته کردن طعمه</a:t>
            </a:r>
            <a:endParaRPr lang="en-US" dirty="0"/>
          </a:p>
        </p:txBody>
      </p:sp>
      <p:sp>
        <p:nvSpPr>
          <p:cNvPr id="32" name="Google Shape;343;p42">
            <a:extLst>
              <a:ext uri="{FF2B5EF4-FFF2-40B4-BE49-F238E27FC236}">
                <a16:creationId xmlns:a16="http://schemas.microsoft.com/office/drawing/2014/main" id="{9B4D92BD-C2E6-8E5D-75C6-8E3BD54EAEAC}"/>
              </a:ext>
            </a:extLst>
          </p:cNvPr>
          <p:cNvSpPr txBox="1">
            <a:spLocks/>
          </p:cNvSpPr>
          <p:nvPr/>
        </p:nvSpPr>
        <p:spPr>
          <a:xfrm>
            <a:off x="10038158" y="2301297"/>
            <a:ext cx="2486099" cy="41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  <a:defRPr sz="11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fa-IR" dirty="0"/>
              <a:t> ردیابی ، گیرانداختن ،حمله ناگهانی</a:t>
            </a:r>
            <a:endParaRPr lang="en-US" dirty="0"/>
          </a:p>
        </p:txBody>
      </p:sp>
      <p:sp>
        <p:nvSpPr>
          <p:cNvPr id="33" name="Google Shape;343;p42">
            <a:extLst>
              <a:ext uri="{FF2B5EF4-FFF2-40B4-BE49-F238E27FC236}">
                <a16:creationId xmlns:a16="http://schemas.microsoft.com/office/drawing/2014/main" id="{5BE5DF1B-6D64-345F-ED80-EB3C0CA0DF21}"/>
              </a:ext>
            </a:extLst>
          </p:cNvPr>
          <p:cNvSpPr txBox="1">
            <a:spLocks/>
          </p:cNvSpPr>
          <p:nvPr/>
        </p:nvSpPr>
        <p:spPr>
          <a:xfrm>
            <a:off x="10337006" y="2680293"/>
            <a:ext cx="2187251" cy="535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  <a:defRPr sz="11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algn="r" rtl="1"/>
            <a:r>
              <a:rPr lang="fa-IR" dirty="0"/>
              <a:t>پرش غافلگیر کننده</a:t>
            </a:r>
            <a:endParaRPr lang="en-US" dirty="0"/>
          </a:p>
          <a:p>
            <a:pPr algn="r" rtl="1"/>
            <a:r>
              <a:rPr lang="en-US" dirty="0"/>
              <a:t>seven kills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4417435-7228-0588-FA93-A1D6A18961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4545" y="509750"/>
            <a:ext cx="5550095" cy="4141078"/>
          </a:xfrm>
          <a:prstGeom prst="rect">
            <a:avLst/>
          </a:prstGeom>
        </p:spPr>
      </p:pic>
      <p:sp>
        <p:nvSpPr>
          <p:cNvPr id="14" name="Google Shape;312;p39">
            <a:extLst>
              <a:ext uri="{FF2B5EF4-FFF2-40B4-BE49-F238E27FC236}">
                <a16:creationId xmlns:a16="http://schemas.microsoft.com/office/drawing/2014/main" id="{443BC8A3-554A-2E33-465A-91148AC4431C}"/>
              </a:ext>
            </a:extLst>
          </p:cNvPr>
          <p:cNvSpPr txBox="1">
            <a:spLocks/>
          </p:cNvSpPr>
          <p:nvPr/>
        </p:nvSpPr>
        <p:spPr>
          <a:xfrm>
            <a:off x="4248523" y="4747057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7" presetClass="emph" presetSubtype="2" repeatCount="indefinite" accel="25000" decel="25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chemeClr val="accent1"/>
                                          </p:to>
                                        </p:animClr>
                                        <p:set>
                                          <p:cBhvr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xit" presetSubtype="1" accel="10000" decel="1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" dur="1000"/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/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" dur="1000"/>
                                            <p:tgtEl>
                                              <p:spTgt spid="6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/>
                                            <p:tgtEl>
                                              <p:spTgt spid="6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" dur="1000"/>
                                            <p:tgtEl>
                                              <p:spTgt spid="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/>
                                            <p:tgtEl>
                                              <p:spTgt spid="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" presetClass="exit" presetSubtype="1" accel="10000" de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9" dur="1000"/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/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" dur="1000"/>
                                            <p:tgtEl>
                                              <p:spTgt spid="6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/>
                                            <p:tgtEl>
                                              <p:spTgt spid="6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" dur="1000"/>
                                            <p:tgtEl>
                                              <p:spTgt spid="6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6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xit" presetSubtype="1" accel="10000" de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" dur="1000"/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" dur="1000"/>
                                            <p:tgtEl>
                                              <p:spTgt spid="6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/>
                                            <p:tgtEl>
                                              <p:spTgt spid="6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" dur="1000"/>
                                            <p:tgtEl>
                                              <p:spTgt spid="69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/>
                                            <p:tgtEl>
                                              <p:spTgt spid="69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ccel="6000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53" dur="1000" fill="hold"/>
                                            <p:tgtEl>
                                              <p:spTgt spid="69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55" dur="1000" fill="hold"/>
                                            <p:tgtEl>
                                              <p:spTgt spid="6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57" dur="1000" fill="hold"/>
                                            <p:tgtEl>
                                              <p:spTgt spid="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ccel="6000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59" dur="1000" fill="hold"/>
                                            <p:tgtEl>
                                              <p:spTgt spid="69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61" dur="1000" fill="hold"/>
                                            <p:tgtEl>
                                              <p:spTgt spid="6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63" dur="1000" fill="hold"/>
                                            <p:tgtEl>
                                              <p:spTgt spid="6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ccel="6000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65" dur="1000" fill="hold"/>
                                            <p:tgtEl>
                                              <p:spTgt spid="69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67" dur="1000" fill="hold"/>
                                            <p:tgtEl>
                                              <p:spTgt spid="6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69" dur="1000" fill="hold"/>
                                            <p:tgtEl>
                                              <p:spTgt spid="69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" presetClass="exit" presetSubtype="4" accel="2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4" accel="2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2" presetClass="exit" presetSubtype="4" accel="2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9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ccel="6000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107" dur="2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109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111" dur="2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ccel="6000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113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115" dur="2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117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ccel="6000" fill="hold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119" dur="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121" dur="2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ccel="6000" fill="hold" grpId="1" nodeType="withEffect" p14:presetBounceEnd="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000">
                                          <p:cBhvr>
                                            <p:cTn id="123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9" grpId="0" build="p"/>
          <p:bldP spid="689" grpId="1" build="p"/>
          <p:bldP spid="690" grpId="0" build="p"/>
          <p:bldP spid="690" grpId="1" build="p"/>
          <p:bldP spid="691" grpId="0" build="p"/>
          <p:bldP spid="691" grpId="1" build="p"/>
          <p:bldP spid="692" grpId="0" build="p"/>
          <p:bldP spid="692" grpId="1" build="p"/>
          <p:bldP spid="694" grpId="0" build="p"/>
          <p:bldP spid="694" grpId="1" build="p"/>
          <p:bldP spid="695" grpId="0" build="p"/>
          <p:bldP spid="695" grpId="1" build="p"/>
          <p:bldP spid="2" grpId="0"/>
          <p:bldP spid="2" grpId="1"/>
          <p:bldP spid="3" grpId="0"/>
          <p:bldP spid="3" grpId="1"/>
          <p:bldP spid="5" grpId="0"/>
          <p:bldP spid="5" grpId="1"/>
          <p:bldP spid="6" grpId="0"/>
          <p:bldP spid="6" grpId="1"/>
          <p:bldP spid="8" grpId="0"/>
          <p:bldP spid="8" grpId="1"/>
          <p:bldP spid="9" grpId="0"/>
          <p:bldP spid="9" grpId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7" presetClass="emph" presetSubtype="2" repeatCount="indefinite" accel="25000" decel="25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>
                                            <p:cTn id="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chemeClr val="accent1"/>
                                          </p:to>
                                        </p:animClr>
                                        <p:set>
                                          <p:cBhvr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xit" presetSubtype="1" accel="10000" decel="1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" dur="1000"/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/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1" dur="1000"/>
                                            <p:tgtEl>
                                              <p:spTgt spid="6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/>
                                            <p:tgtEl>
                                              <p:spTgt spid="6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" dur="1000"/>
                                            <p:tgtEl>
                                              <p:spTgt spid="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/>
                                            <p:tgtEl>
                                              <p:spTgt spid="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" presetClass="exit" presetSubtype="1" accel="10000" de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9" dur="1000"/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/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" dur="1000"/>
                                            <p:tgtEl>
                                              <p:spTgt spid="6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/>
                                            <p:tgtEl>
                                              <p:spTgt spid="6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" dur="1000"/>
                                            <p:tgtEl>
                                              <p:spTgt spid="6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6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xit" presetSubtype="1" accel="10000" decel="1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" dur="1000"/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" dur="1000"/>
                                            <p:tgtEl>
                                              <p:spTgt spid="6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/>
                                            <p:tgtEl>
                                              <p:spTgt spid="6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" presetClass="exit" presetSubtype="1" accel="10000" de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" dur="1000"/>
                                            <p:tgtEl>
                                              <p:spTgt spid="69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/>
                                            <p:tgtEl>
                                              <p:spTgt spid="69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69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ccel="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000" fill="hold"/>
                                            <p:tgtEl>
                                              <p:spTgt spid="69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000" fill="hold"/>
                                            <p:tgtEl>
                                              <p:spTgt spid="69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1000" fill="hold"/>
                                            <p:tgtEl>
                                              <p:spTgt spid="69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8" presetID="6" presetClass="emph" presetSubtype="0" accel="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1000" fill="hold"/>
                                            <p:tgtEl>
                                              <p:spTgt spid="69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0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1" dur="1000" fill="hold"/>
                                            <p:tgtEl>
                                              <p:spTgt spid="69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000" fill="hold"/>
                                            <p:tgtEl>
                                              <p:spTgt spid="68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ccel="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000" fill="hold"/>
                                            <p:tgtEl>
                                              <p:spTgt spid="69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000" fill="hold"/>
                                            <p:tgtEl>
                                              <p:spTgt spid="69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9" dur="1000" fill="hold"/>
                                            <p:tgtEl>
                                              <p:spTgt spid="69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2" presetClass="exit" presetSubtype="4" accel="2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2" presetClass="exit" presetSubtype="4" accel="2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2" presetClass="exit" presetSubtype="4" accel="2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5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9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2" presetClass="exit" presetSubtype="4" accel="20000" decel="2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3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6" presetClass="emph" presetSubtype="0" accel="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7" dur="2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2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1" dur="2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2" presetID="6" presetClass="emph" presetSubtype="0" accel="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3" dur="2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4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5" dur="2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6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7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8" presetID="6" presetClass="emph" presetSubtype="0" accel="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9" dur="2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0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1" dur="2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ccel="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2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9" grpId="0" build="p"/>
          <p:bldP spid="689" grpId="1" build="p"/>
          <p:bldP spid="690" grpId="0" build="p"/>
          <p:bldP spid="690" grpId="1" build="p"/>
          <p:bldP spid="691" grpId="0" build="p"/>
          <p:bldP spid="691" grpId="1" build="p"/>
          <p:bldP spid="692" grpId="0" build="p"/>
          <p:bldP spid="692" grpId="1" build="p"/>
          <p:bldP spid="694" grpId="0" build="p"/>
          <p:bldP spid="694" grpId="1" build="p"/>
          <p:bldP spid="695" grpId="0" build="p"/>
          <p:bldP spid="695" grpId="1" build="p"/>
          <p:bldP spid="2" grpId="0"/>
          <p:bldP spid="2" grpId="1"/>
          <p:bldP spid="3" grpId="0"/>
          <p:bldP spid="3" grpId="1"/>
          <p:bldP spid="5" grpId="0"/>
          <p:bldP spid="5" grpId="1"/>
          <p:bldP spid="6" grpId="0"/>
          <p:bldP spid="6" grpId="1"/>
          <p:bldP spid="8" grpId="0"/>
          <p:bldP spid="8" grpId="1"/>
          <p:bldP spid="9" grpId="0"/>
          <p:bldP spid="9" grpId="1"/>
          <p:bldP spid="11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-8041" t="-1840" r="-1835" b="3118"/>
          <a:stretch/>
        </p:blipFill>
        <p:spPr>
          <a:xfrm rot="10800000" flipV="1">
            <a:off x="5295900" y="785850"/>
            <a:ext cx="3858600" cy="3571800"/>
          </a:xfrm>
          <a:prstGeom prst="flowChartDelay">
            <a:avLst/>
          </a:prstGeom>
          <a:ln>
            <a:solidFill>
              <a:schemeClr val="accent1"/>
            </a:solidFill>
          </a:ln>
        </p:spPr>
      </p:pic>
      <p:pic>
        <p:nvPicPr>
          <p:cNvPr id="491" name="Google Shape;49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305709">
            <a:off x="5452072" y="3080456"/>
            <a:ext cx="643837" cy="138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8396066">
            <a:off x="5224887" y="-34343"/>
            <a:ext cx="1577469" cy="17217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05;p52">
            <a:extLst>
              <a:ext uri="{FF2B5EF4-FFF2-40B4-BE49-F238E27FC236}">
                <a16:creationId xmlns:a16="http://schemas.microsoft.com/office/drawing/2014/main" id="{C6B6B6AA-05AC-1684-9D7F-1CF649CA5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2192" y="1144833"/>
            <a:ext cx="3872475" cy="7689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ClrTx/>
              <a:buFontTx/>
            </a:pPr>
            <a:r>
              <a:rPr lang="fa-IR" sz="240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اکتشاف (</a:t>
            </a:r>
            <a:r>
              <a:rPr lang="en-US" sz="2400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Exploration</a:t>
            </a:r>
            <a:r>
              <a:rPr lang="fa-IR" sz="2400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)</a:t>
            </a:r>
            <a:endParaRPr sz="2400" dirty="0">
              <a:latin typeface="Yekan Bakh" panose="00000500000000000000" pitchFamily="2" charset="-78"/>
              <a:cs typeface="Yekan Bakh" panose="00000500000000000000" pitchFamily="2" charset="-78"/>
              <a:sym typeface="Arial"/>
            </a:endParaRPr>
          </a:p>
        </p:txBody>
      </p:sp>
      <p:sp>
        <p:nvSpPr>
          <p:cNvPr id="7" name="Google Shape;506;p52">
            <a:extLst>
              <a:ext uri="{FF2B5EF4-FFF2-40B4-BE49-F238E27FC236}">
                <a16:creationId xmlns:a16="http://schemas.microsoft.com/office/drawing/2014/main" id="{EE6416ED-ACB1-CC90-B75B-9C2F2564D8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2191" y="2213586"/>
            <a:ext cx="3872475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Yekan Bakh" panose="00000500000000000000" pitchFamily="2" charset="-78"/>
                <a:cs typeface="Yekan Bakh" panose="00000500000000000000" pitchFamily="2" charset="-78"/>
              </a:rPr>
              <a:t>Transition Exploration to Exploitation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latin typeface="Yekan Bakh" panose="00000500000000000000" pitchFamily="2" charset="-78"/>
                <a:cs typeface="Yekan Bakh" panose="00000500000000000000" pitchFamily="2" charset="-78"/>
              </a:rPr>
              <a:t>انتقال اکتشاف به محاصره</a:t>
            </a:r>
            <a:endParaRPr dirty="0">
              <a:latin typeface="Yekan Bakh" panose="00000500000000000000" pitchFamily="2" charset="-78"/>
              <a:cs typeface="Yekan Bakh" panose="00000500000000000000" pitchFamily="2" charset="-78"/>
            </a:endParaRPr>
          </a:p>
        </p:txBody>
      </p:sp>
      <p:sp>
        <p:nvSpPr>
          <p:cNvPr id="8" name="Google Shape;507;p52">
            <a:extLst>
              <a:ext uri="{FF2B5EF4-FFF2-40B4-BE49-F238E27FC236}">
                <a16:creationId xmlns:a16="http://schemas.microsoft.com/office/drawing/2014/main" id="{9E4D2B56-7257-A6C2-0AF8-FF066983B3B7}"/>
              </a:ext>
            </a:extLst>
          </p:cNvPr>
          <p:cNvSpPr txBox="1">
            <a:spLocks/>
          </p:cNvSpPr>
          <p:nvPr/>
        </p:nvSpPr>
        <p:spPr>
          <a:xfrm>
            <a:off x="832192" y="3052138"/>
            <a:ext cx="3872475" cy="7689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1">
              <a:buClrTx/>
              <a:buFontTx/>
            </a:pPr>
            <a:r>
              <a:rPr lang="fa-IR" sz="2400" dirty="0">
                <a:solidFill>
                  <a:schemeClr val="dk1"/>
                </a:solidFill>
                <a:latin typeface="Yekan Bakh" panose="00000500000000000000" pitchFamily="2" charset="-78"/>
                <a:ea typeface="Poltawski Nowy"/>
                <a:cs typeface="Yekan Bakh" panose="00000500000000000000" pitchFamily="2" charset="-78"/>
              </a:rPr>
              <a:t>استثمار</a:t>
            </a:r>
            <a:r>
              <a:rPr lang="fa-IR" sz="2400" dirty="0">
                <a:solidFill>
                  <a:schemeClr val="dk1"/>
                </a:solidFill>
                <a:latin typeface="Yekan Bakh" panose="00000500000000000000" pitchFamily="2" charset="-78"/>
                <a:ea typeface="Poltawski Nowy"/>
                <a:cs typeface="Yekan Bakh" panose="00000500000000000000" pitchFamily="2" charset="-78"/>
                <a:sym typeface="Poltawski Nowy"/>
              </a:rPr>
              <a:t> (</a:t>
            </a:r>
            <a:r>
              <a:rPr lang="en-US" sz="2400" dirty="0">
                <a:solidFill>
                  <a:schemeClr val="dk1"/>
                </a:solidFill>
                <a:latin typeface="Yekan Bakh" panose="00000500000000000000" pitchFamily="2" charset="-78"/>
                <a:ea typeface="Poltawski Nowy"/>
                <a:cs typeface="Yekan Bakh" panose="00000500000000000000" pitchFamily="2" charset="-78"/>
              </a:rPr>
              <a:t>Exploitation</a:t>
            </a:r>
            <a:r>
              <a:rPr lang="fa-IR" sz="2400" dirty="0">
                <a:solidFill>
                  <a:schemeClr val="dk1"/>
                </a:solidFill>
                <a:latin typeface="Yekan Bakh" panose="00000500000000000000" pitchFamily="2" charset="-78"/>
                <a:ea typeface="Poltawski Nowy"/>
                <a:cs typeface="Yekan Bakh" panose="00000500000000000000" pitchFamily="2" charset="-78"/>
                <a:sym typeface="Poltawski Nowy"/>
              </a:rPr>
              <a:t>)</a:t>
            </a:r>
            <a:endParaRPr lang="en-US" sz="2400" dirty="0">
              <a:solidFill>
                <a:schemeClr val="dk1"/>
              </a:solidFill>
              <a:latin typeface="Yekan Bakh" panose="00000500000000000000" pitchFamily="2" charset="-78"/>
              <a:ea typeface="Poltawski Nowy"/>
              <a:cs typeface="Yekan Bakh" panose="000005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C7FC7C-6215-D17D-C53E-62824215ACA2}"/>
              </a:ext>
            </a:extLst>
          </p:cNvPr>
          <p:cNvSpPr txBox="1"/>
          <p:nvPr/>
        </p:nvSpPr>
        <p:spPr>
          <a:xfrm>
            <a:off x="560911" y="469801"/>
            <a:ext cx="458741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Clr>
                <a:schemeClr val="dk1"/>
              </a:buClr>
              <a:buSzPts val="3400"/>
              <a:buFont typeface="Poltawski Nowy"/>
              <a:buNone/>
              <a:defRPr sz="2400" b="1">
                <a:solidFill>
                  <a:schemeClr val="dk1"/>
                </a:solidFill>
                <a:latin typeface="Yekan Bakh" panose="00000500000000000000" pitchFamily="2" charset="-78"/>
                <a:ea typeface="Poltawski Nowy"/>
                <a:cs typeface="Yekan Bakh" panose="00000500000000000000" pitchFamily="2" charset="-78"/>
                <a:sym typeface="Poltawski Nowy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l"/>
            <a:r>
              <a:rPr lang="fa-IR" sz="2000" dirty="0"/>
              <a:t>الگوریتم بهینه سازی شاهین هریس </a:t>
            </a:r>
            <a:r>
              <a:rPr lang="en-US" sz="2000" dirty="0"/>
              <a:t>(HHO)</a:t>
            </a:r>
            <a:endParaRPr lang="fa-IR" sz="2000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3A16E07-379E-F8B8-2E39-1965DC7DD042}"/>
              </a:ext>
            </a:extLst>
          </p:cNvPr>
          <p:cNvSpPr/>
          <p:nvPr/>
        </p:nvSpPr>
        <p:spPr>
          <a:xfrm>
            <a:off x="2624625" y="1913733"/>
            <a:ext cx="287605" cy="299853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DE7E8E4-72A9-5E00-AA80-B0D5DFA33597}"/>
              </a:ext>
            </a:extLst>
          </p:cNvPr>
          <p:cNvSpPr/>
          <p:nvPr/>
        </p:nvSpPr>
        <p:spPr>
          <a:xfrm>
            <a:off x="2624624" y="2775294"/>
            <a:ext cx="287605" cy="299853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6AF29CF-5A44-C1AA-A7F8-67AB2A8D3A9C}"/>
              </a:ext>
            </a:extLst>
          </p:cNvPr>
          <p:cNvSpPr/>
          <p:nvPr/>
        </p:nvSpPr>
        <p:spPr>
          <a:xfrm>
            <a:off x="4363356" y="3821038"/>
            <a:ext cx="287605" cy="299853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FFA907D-2AA9-8D5C-D83F-333B87B7AA0D}"/>
              </a:ext>
            </a:extLst>
          </p:cNvPr>
          <p:cNvSpPr/>
          <p:nvPr/>
        </p:nvSpPr>
        <p:spPr>
          <a:xfrm>
            <a:off x="1981859" y="3821038"/>
            <a:ext cx="287605" cy="299853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CE8941F-3FD5-970E-2C53-55E269615302}"/>
              </a:ext>
            </a:extLst>
          </p:cNvPr>
          <p:cNvSpPr/>
          <p:nvPr/>
        </p:nvSpPr>
        <p:spPr>
          <a:xfrm>
            <a:off x="867627" y="3821038"/>
            <a:ext cx="287605" cy="299853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Google Shape;506;p52">
            <a:extLst>
              <a:ext uri="{FF2B5EF4-FFF2-40B4-BE49-F238E27FC236}">
                <a16:creationId xmlns:a16="http://schemas.microsoft.com/office/drawing/2014/main" id="{9809F305-C7D2-1689-9692-0E791DE0EC09}"/>
              </a:ext>
            </a:extLst>
          </p:cNvPr>
          <p:cNvSpPr txBox="1">
            <a:spLocks/>
          </p:cNvSpPr>
          <p:nvPr/>
        </p:nvSpPr>
        <p:spPr>
          <a:xfrm>
            <a:off x="4002943" y="4128704"/>
            <a:ext cx="1032763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Hanken Grotesk"/>
              <a:buNone/>
              <a:defRPr sz="16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  <a:sym typeface="Hanken Grotesk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n-US" sz="1200" dirty="0"/>
              <a:t>Soft besiege</a:t>
            </a:r>
          </a:p>
          <a:p>
            <a:r>
              <a:rPr lang="fa-IR" sz="1200" dirty="0"/>
              <a:t>محاصره نرم</a:t>
            </a:r>
          </a:p>
          <a:p>
            <a:endParaRPr lang="fa-IR" sz="1200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A46D24-5279-BFEC-E758-1953A429FCA5}"/>
              </a:ext>
            </a:extLst>
          </p:cNvPr>
          <p:cNvSpPr/>
          <p:nvPr/>
        </p:nvSpPr>
        <p:spPr>
          <a:xfrm>
            <a:off x="3239893" y="3836296"/>
            <a:ext cx="287605" cy="299853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Google Shape;506;p52">
            <a:extLst>
              <a:ext uri="{FF2B5EF4-FFF2-40B4-BE49-F238E27FC236}">
                <a16:creationId xmlns:a16="http://schemas.microsoft.com/office/drawing/2014/main" id="{86BDC62D-B615-B426-FC64-51BFCDB26E66}"/>
              </a:ext>
            </a:extLst>
          </p:cNvPr>
          <p:cNvSpPr txBox="1">
            <a:spLocks/>
          </p:cNvSpPr>
          <p:nvPr/>
        </p:nvSpPr>
        <p:spPr>
          <a:xfrm>
            <a:off x="2768426" y="4136149"/>
            <a:ext cx="1213232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2400"/>
              <a:buFont typeface="Hanken Grotesk"/>
              <a:buNone/>
              <a:defRPr sz="16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  <a:sym typeface="Hanken Grotesk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n-US" sz="1200" dirty="0"/>
              <a:t>Hard besiege</a:t>
            </a:r>
          </a:p>
          <a:p>
            <a:r>
              <a:rPr lang="fa-IR" sz="1200" dirty="0"/>
              <a:t>محاصره سخت </a:t>
            </a:r>
          </a:p>
          <a:p>
            <a:endParaRPr lang="fa-IR" sz="1200" dirty="0"/>
          </a:p>
        </p:txBody>
      </p:sp>
      <p:sp>
        <p:nvSpPr>
          <p:cNvPr id="18" name="Google Shape;506;p52">
            <a:extLst>
              <a:ext uri="{FF2B5EF4-FFF2-40B4-BE49-F238E27FC236}">
                <a16:creationId xmlns:a16="http://schemas.microsoft.com/office/drawing/2014/main" id="{145F8A22-A60D-28F8-F986-32E14415F05C}"/>
              </a:ext>
            </a:extLst>
          </p:cNvPr>
          <p:cNvSpPr txBox="1">
            <a:spLocks/>
          </p:cNvSpPr>
          <p:nvPr/>
        </p:nvSpPr>
        <p:spPr>
          <a:xfrm>
            <a:off x="1446296" y="4128704"/>
            <a:ext cx="1358729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2400"/>
              <a:buFont typeface="Hanken Grotesk"/>
              <a:buNone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fa-IR" dirty="0"/>
              <a:t>محاصره نرم با شیرجه های سریع پیشرونده</a:t>
            </a:r>
          </a:p>
        </p:txBody>
      </p:sp>
      <p:sp>
        <p:nvSpPr>
          <p:cNvPr id="19" name="Google Shape;506;p52">
            <a:extLst>
              <a:ext uri="{FF2B5EF4-FFF2-40B4-BE49-F238E27FC236}">
                <a16:creationId xmlns:a16="http://schemas.microsoft.com/office/drawing/2014/main" id="{8E3AED47-535E-70A0-1BD7-1BF0310D7525}"/>
              </a:ext>
            </a:extLst>
          </p:cNvPr>
          <p:cNvSpPr txBox="1">
            <a:spLocks/>
          </p:cNvSpPr>
          <p:nvPr/>
        </p:nvSpPr>
        <p:spPr>
          <a:xfrm>
            <a:off x="168180" y="4097882"/>
            <a:ext cx="1407951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2400"/>
              <a:buFont typeface="Hanken Grotesk"/>
              <a:buNone/>
              <a:defRPr sz="1200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chemeClr val="dk1"/>
              </a:buClr>
              <a:buSzPts val="2100"/>
              <a:buFont typeface="Hanken Grotesk"/>
              <a:buNone/>
              <a:defRPr sz="2100"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fa-IR" dirty="0"/>
              <a:t>محاصره سخت با شیرجه‌های سریع پیشرونده</a:t>
            </a:r>
          </a:p>
        </p:txBody>
      </p:sp>
      <p:sp>
        <p:nvSpPr>
          <p:cNvPr id="21" name="Google Shape;312;p39">
            <a:extLst>
              <a:ext uri="{FF2B5EF4-FFF2-40B4-BE49-F238E27FC236}">
                <a16:creationId xmlns:a16="http://schemas.microsoft.com/office/drawing/2014/main" id="{697D36CC-8CFC-6867-30DF-5BAEA2FB614B}"/>
              </a:ext>
            </a:extLst>
          </p:cNvPr>
          <p:cNvSpPr txBox="1">
            <a:spLocks/>
          </p:cNvSpPr>
          <p:nvPr/>
        </p:nvSpPr>
        <p:spPr>
          <a:xfrm>
            <a:off x="4248523" y="4747057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l="21047" r="27618"/>
          <a:stretch/>
        </p:blipFill>
        <p:spPr>
          <a:xfrm rot="-9901300">
            <a:off x="164165" y="109552"/>
            <a:ext cx="2018793" cy="221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l="16144" r="9967"/>
          <a:stretch/>
        </p:blipFill>
        <p:spPr>
          <a:xfrm>
            <a:off x="7234125" y="3689575"/>
            <a:ext cx="1909877" cy="14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5">
            <a:alphaModFix amt="40000"/>
          </a:blip>
          <a:srcRect l="7996" r="11552" b="4039"/>
          <a:stretch/>
        </p:blipFill>
        <p:spPr>
          <a:xfrm>
            <a:off x="467225" y="3528175"/>
            <a:ext cx="3861802" cy="2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8C0FB-A171-A5D6-94E5-D8A597DAA516}"/>
              </a:ext>
            </a:extLst>
          </p:cNvPr>
          <p:cNvSpPr txBox="1"/>
          <p:nvPr/>
        </p:nvSpPr>
        <p:spPr>
          <a:xfrm>
            <a:off x="5352427" y="338125"/>
            <a:ext cx="2836636" cy="3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Clr>
                <a:schemeClr val="dk1"/>
              </a:buClr>
              <a:buSzPts val="3400"/>
              <a:buFont typeface="Poltawski Nowy"/>
              <a:buNone/>
              <a:defRPr sz="2400" b="1">
                <a:solidFill>
                  <a:schemeClr val="dk1"/>
                </a:solidFill>
                <a:latin typeface="Yekan Bakh" panose="00000500000000000000" pitchFamily="2" charset="-78"/>
                <a:ea typeface="Poltawski Nowy"/>
                <a:cs typeface="Yekan Bakh" panose="00000500000000000000" pitchFamily="2" charset="-78"/>
                <a:sym typeface="Poltawski Nowy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r" rtl="1"/>
            <a:r>
              <a:rPr lang="fa-IR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اکتشاف (</a:t>
            </a:r>
            <a:r>
              <a:rPr lang="en-US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Exploration</a:t>
            </a:r>
            <a:r>
              <a:rPr lang="fa-IR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)</a:t>
            </a:r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B357E-028D-AD84-874D-2A17682B171F}"/>
              </a:ext>
            </a:extLst>
          </p:cNvPr>
          <p:cNvSpPr txBox="1"/>
          <p:nvPr/>
        </p:nvSpPr>
        <p:spPr>
          <a:xfrm>
            <a:off x="4946972" y="823855"/>
            <a:ext cx="2836636" cy="3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buClr>
                <a:schemeClr val="dk1"/>
              </a:buClr>
              <a:buSzPts val="1100"/>
              <a:buFont typeface="Hanken Grotesk"/>
              <a:buChar char="●"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marL="0" indent="0">
              <a:buNone/>
            </a:pPr>
            <a:r>
              <a:rPr lang="fa-IR" sz="1400" dirty="0"/>
              <a:t>نحوه کارکرد: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B28CB-9475-3726-F918-E246724A87FB}"/>
                  </a:ext>
                </a:extLst>
              </p:cNvPr>
              <p:cNvSpPr txBox="1"/>
              <p:nvPr/>
            </p:nvSpPr>
            <p:spPr>
              <a:xfrm>
                <a:off x="958636" y="2265185"/>
                <a:ext cx="6740781" cy="5595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lvl="1" algn="ctr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a-I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fa-IR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a-I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a-I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fa-I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𝑟𝑎𝑛𝑑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fa-I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begChr m:val="|"/>
                                <m:endChr m:val="|"/>
                                <m:ctrlP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a-I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𝑟𝑎𝑛𝑑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a-I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fa-I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fa-I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fa-IR" b="0" i="1" smtClean="0">
                                <a:latin typeface="Cambria Math" panose="02040503050406030204" pitchFamily="18" charset="0"/>
                              </a:rPr>
                              <m:t>       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d>
                              <m:dPr>
                                <m:ctrlP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a-I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𝑟𝑎𝑏𝑏𝑖𝑡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a-I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a-I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a-I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a-I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fa-IR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a-I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a-I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𝑈𝐵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𝐿𝐵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endParaRPr lang="fa-I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B28CB-9475-3726-F918-E246724A8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636" y="2265185"/>
                <a:ext cx="6740781" cy="559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F14251-BA06-B3CB-2B49-0364F0317D8A}"/>
                  </a:ext>
                </a:extLst>
              </p:cNvPr>
              <p:cNvSpPr txBox="1"/>
              <p:nvPr/>
            </p:nvSpPr>
            <p:spPr>
              <a:xfrm>
                <a:off x="836912" y="1135781"/>
                <a:ext cx="6848158" cy="1066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71450" indent="-171450" algn="r" rtl="1">
                  <a:buClr>
                    <a:schemeClr val="dk1"/>
                  </a:buClr>
                  <a:buSzPts val="1100"/>
                  <a:buFont typeface="Hanken Grotesk"/>
                  <a:buChar char="●"/>
                  <a:defRPr sz="1200" b="1">
                    <a:solidFill>
                      <a:schemeClr val="dk1"/>
                    </a:solidFill>
                    <a:latin typeface="Yekan Bakh" panose="00000500000000000000" pitchFamily="2" charset="-78"/>
                    <a:ea typeface="Hanken Grotesk"/>
                    <a:cs typeface="Yekan Bakh" panose="00000500000000000000" pitchFamily="2" charset="-78"/>
                  </a:defRPr>
                </a:lvl1pPr>
                <a:lvl2pPr marL="9144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2pPr>
                <a:lvl3pPr marL="1371600" indent="-317500" algn="ctr">
                  <a:buClr>
                    <a:srgbClr val="E76A28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3pPr>
                <a:lvl4pPr marL="1828800" indent="-317500" algn="ctr">
                  <a:buClr>
                    <a:srgbClr val="E76A28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4pPr>
                <a:lvl5pPr marL="22860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5pPr>
                <a:lvl6pPr marL="27432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6pPr>
                <a:lvl7pPr marL="3200400" indent="-317500" algn="ctr">
                  <a:buClr>
                    <a:srgbClr val="999999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7pPr>
                <a:lvl8pPr marL="3657600" indent="-317500" algn="ctr">
                  <a:buClr>
                    <a:srgbClr val="999999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8pPr>
                <a:lvl9pPr marL="41148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9pPr>
              </a:lstStyle>
              <a:p>
                <a:r>
                  <a:rPr lang="fa-IR" dirty="0"/>
                  <a:t>شاهین به صورت تصادفی یا بر اساس موقعیت های خانوادگی/گروهی جستجو می کند.</a:t>
                </a:r>
              </a:p>
              <a:p>
                <a:endParaRPr lang="fa-IR" dirty="0"/>
              </a:p>
              <a:p>
                <a:r>
                  <a:rPr lang="fa-IR" dirty="0"/>
                  <a:t>دو استراتژی نشستن انتخاب میشود:</a:t>
                </a:r>
                <a:br>
                  <a:rPr lang="fa-IR" dirty="0"/>
                </a:br>
                <a:r>
                  <a:rPr lang="fa-IR" dirty="0"/>
                  <a:t>	1- نزدیک خانواده یا طعمه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fa-IR" dirty="0"/>
                  <a:t>)</a:t>
                </a:r>
                <a:br>
                  <a:rPr lang="fa-IR" dirty="0"/>
                </a:br>
                <a:r>
                  <a:rPr lang="fa-IR" dirty="0"/>
                  <a:t>	2- بر روی درختان بلند به صورت تصادفی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fa-IR" dirty="0"/>
                  <a:t>)</a:t>
                </a:r>
                <a:br>
                  <a:rPr lang="fa-IR" dirty="0"/>
                </a:br>
                <a:endParaRPr lang="fa-IR" dirty="0"/>
              </a:p>
              <a:p>
                <a:endParaRPr lang="fa-IR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F14251-BA06-B3CB-2B49-0364F0317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2" y="1135781"/>
                <a:ext cx="6848158" cy="1066733"/>
              </a:xfrm>
              <a:prstGeom prst="rect">
                <a:avLst/>
              </a:prstGeom>
              <a:blipFill>
                <a:blip r:embed="rId7"/>
                <a:stretch>
                  <a:fillRect b="-4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42AE60-F1E2-4838-C524-4A68A8320E3B}"/>
                  </a:ext>
                </a:extLst>
              </p:cNvPr>
              <p:cNvSpPr txBox="1"/>
              <p:nvPr/>
            </p:nvSpPr>
            <p:spPr>
              <a:xfrm>
                <a:off x="691361" y="2905927"/>
                <a:ext cx="6848158" cy="1953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71450" indent="-171450" algn="r" rtl="1">
                  <a:buClr>
                    <a:schemeClr val="dk1"/>
                  </a:buClr>
                  <a:buSzPts val="1100"/>
                  <a:buFont typeface="Hanken Grotesk"/>
                  <a:buChar char="●"/>
                  <a:defRPr sz="1200" b="1">
                    <a:solidFill>
                      <a:schemeClr val="dk1"/>
                    </a:solidFill>
                    <a:latin typeface="Yekan Bakh" panose="00000500000000000000" pitchFamily="2" charset="-78"/>
                    <a:ea typeface="Hanken Grotesk"/>
                    <a:cs typeface="Yekan Bakh" panose="00000500000000000000" pitchFamily="2" charset="-78"/>
                  </a:defRPr>
                </a:lvl1pPr>
                <a:lvl2pPr marL="9144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2pPr>
                <a:lvl3pPr marL="1371600" indent="-317500" algn="ctr">
                  <a:buClr>
                    <a:srgbClr val="E76A28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3pPr>
                <a:lvl4pPr marL="1828800" indent="-317500" algn="ctr">
                  <a:buClr>
                    <a:srgbClr val="E76A28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4pPr>
                <a:lvl5pPr marL="22860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5pPr>
                <a:lvl6pPr marL="27432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6pPr>
                <a:lvl7pPr marL="3200400" indent="-317500" algn="ctr">
                  <a:buClr>
                    <a:srgbClr val="999999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7pPr>
                <a:lvl8pPr marL="3657600" indent="-317500" algn="ctr">
                  <a:buClr>
                    <a:srgbClr val="999999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8pPr>
                <a:lvl9pPr marL="41148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a-I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fa-IR" dirty="0"/>
                  <a:t> بردار موقعیت شاهین ها در تکرار بعدی </a:t>
                </a:r>
                <a:r>
                  <a:rPr lang="en-US" dirty="0"/>
                  <a:t>t</a:t>
                </a:r>
                <a:r>
                  <a:rPr lang="fa-IR" dirty="0"/>
                  <a:t> است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a-I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𝑟𝑎𝑏𝑏𝑖𝑡</m:t>
                        </m:r>
                      </m:sub>
                    </m:sSub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 موقیعت مکانی خرگوش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, </m:t>
                    </m:r>
                    <m:sSub>
                      <m:sSub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, </m:t>
                    </m:r>
                    <m:sSub>
                      <m:sSub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a-IR" dirty="0"/>
                  <a:t> و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  </a:t>
                </a:r>
                <a:r>
                  <a:rPr lang="fa-IR" dirty="0"/>
                  <a:t> مقادیر رندوم بین صفر و یک هستند.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LB</a:t>
                </a:r>
                <a:r>
                  <a:rPr lang="fa-IR" dirty="0"/>
                  <a:t> و </a:t>
                </a:r>
                <a:r>
                  <a:rPr lang="en-US" dirty="0"/>
                  <a:t>UB</a:t>
                </a:r>
                <a:r>
                  <a:rPr lang="fa-IR" dirty="0"/>
                  <a:t> کران بالا و پایین متغیرها را نشان می دهد.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𝒓𝒂𝒏𝒅</m:t>
                        </m:r>
                      </m:sub>
                    </m:sSub>
                  </m:oMath>
                </a14:m>
                <a:r>
                  <a:rPr lang="en-US" dirty="0"/>
                  <a:t>(t) </a:t>
                </a:r>
                <a:r>
                  <a:rPr lang="fa-IR" dirty="0"/>
                  <a:t>شاهینی است که به طور تصادفی از جمعیت فعلی انتخاب شده است.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fa-IR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a-IR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fa-IR" dirty="0"/>
                  <a:t> میانگین موقعیت جمعیت فعلی شاهین ها است</a:t>
                </a:r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42AE60-F1E2-4838-C524-4A68A8320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61" y="2905927"/>
                <a:ext cx="6848158" cy="19537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2B91823-769B-9FA7-E839-9D3FEAE5C9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2672" y="2961067"/>
            <a:ext cx="1866509" cy="640742"/>
          </a:xfrm>
          <a:prstGeom prst="rect">
            <a:avLst/>
          </a:prstGeom>
        </p:spPr>
      </p:pic>
      <p:sp>
        <p:nvSpPr>
          <p:cNvPr id="18" name="Google Shape;312;p39">
            <a:extLst>
              <a:ext uri="{FF2B5EF4-FFF2-40B4-BE49-F238E27FC236}">
                <a16:creationId xmlns:a16="http://schemas.microsoft.com/office/drawing/2014/main" id="{D73413FD-EB16-0987-073B-26C39F6B82DC}"/>
              </a:ext>
            </a:extLst>
          </p:cNvPr>
          <p:cNvSpPr txBox="1">
            <a:spLocks/>
          </p:cNvSpPr>
          <p:nvPr/>
        </p:nvSpPr>
        <p:spPr>
          <a:xfrm>
            <a:off x="4248523" y="4747057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l="21047" r="27618"/>
          <a:stretch/>
        </p:blipFill>
        <p:spPr>
          <a:xfrm rot="-9901300">
            <a:off x="164165" y="109552"/>
            <a:ext cx="2018793" cy="221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l="16144" r="9967"/>
          <a:stretch/>
        </p:blipFill>
        <p:spPr>
          <a:xfrm>
            <a:off x="7234125" y="3689575"/>
            <a:ext cx="1909877" cy="14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5">
            <a:alphaModFix amt="40000"/>
          </a:blip>
          <a:srcRect l="7996" r="11552" b="4039"/>
          <a:stretch/>
        </p:blipFill>
        <p:spPr>
          <a:xfrm>
            <a:off x="467225" y="3528175"/>
            <a:ext cx="3861802" cy="2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8C0FB-A171-A5D6-94E5-D8A597DAA516}"/>
              </a:ext>
            </a:extLst>
          </p:cNvPr>
          <p:cNvSpPr txBox="1"/>
          <p:nvPr/>
        </p:nvSpPr>
        <p:spPr>
          <a:xfrm>
            <a:off x="3323690" y="1170331"/>
            <a:ext cx="4855099" cy="3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Clr>
                <a:schemeClr val="dk1"/>
              </a:buClr>
              <a:buSzPts val="3400"/>
              <a:buFont typeface="Poltawski Nowy"/>
              <a:buNone/>
              <a:defRPr sz="2400" b="1">
                <a:solidFill>
                  <a:schemeClr val="dk1"/>
                </a:solidFill>
                <a:latin typeface="Yekan Bakh" panose="00000500000000000000" pitchFamily="2" charset="-78"/>
                <a:ea typeface="Poltawski Nowy"/>
                <a:cs typeface="Yekan Bakh" panose="00000500000000000000" pitchFamily="2" charset="-78"/>
                <a:sym typeface="Poltawski Nowy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r" rtl="1"/>
            <a:r>
              <a:rPr lang="fa-IR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فاز انتقال(</a:t>
            </a:r>
            <a:r>
              <a:rPr lang="en-US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Transition Phase</a:t>
            </a:r>
            <a:r>
              <a:rPr lang="fa-IR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)</a:t>
            </a:r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B357E-028D-AD84-874D-2A17682B171F}"/>
              </a:ext>
            </a:extLst>
          </p:cNvPr>
          <p:cNvSpPr txBox="1"/>
          <p:nvPr/>
        </p:nvSpPr>
        <p:spPr>
          <a:xfrm>
            <a:off x="4936698" y="1656061"/>
            <a:ext cx="2836636" cy="3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buClr>
                <a:schemeClr val="dk1"/>
              </a:buClr>
              <a:buSzPts val="1100"/>
              <a:buFont typeface="Hanken Grotesk"/>
              <a:buChar char="●"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marL="0" indent="0">
              <a:buNone/>
            </a:pPr>
            <a:r>
              <a:rPr lang="fa-IR" sz="1400" dirty="0"/>
              <a:t>مدل انرژی طعمه: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B28CB-9475-3726-F918-E246724A87FB}"/>
                  </a:ext>
                </a:extLst>
              </p:cNvPr>
              <p:cNvSpPr txBox="1"/>
              <p:nvPr/>
            </p:nvSpPr>
            <p:spPr>
              <a:xfrm>
                <a:off x="816364" y="1968943"/>
                <a:ext cx="6740781" cy="38773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6B28CB-9475-3726-F918-E246724A8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64" y="1968943"/>
                <a:ext cx="6740781" cy="387735"/>
              </a:xfrm>
              <a:prstGeom prst="rect">
                <a:avLst/>
              </a:prstGeom>
              <a:blipFill>
                <a:blip r:embed="rId6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142AE60-F1E2-4838-C524-4A68A8320E3B}"/>
              </a:ext>
            </a:extLst>
          </p:cNvPr>
          <p:cNvSpPr txBox="1"/>
          <p:nvPr/>
        </p:nvSpPr>
        <p:spPr>
          <a:xfrm>
            <a:off x="973900" y="2439129"/>
            <a:ext cx="6848158" cy="7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buClr>
                <a:schemeClr val="dk1"/>
              </a:buClr>
              <a:buSzPts val="1100"/>
              <a:buFont typeface="Hanken Grotesk"/>
              <a:buChar char="●"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en-US" b="0" dirty="0"/>
              <a:t>E </a:t>
            </a:r>
            <a:r>
              <a:rPr lang="fa-IR" b="0" dirty="0"/>
              <a:t> انرژی فرار طعمه را نشان می‌دهد.</a:t>
            </a:r>
          </a:p>
          <a:p>
            <a:r>
              <a:rPr lang="en-US" b="0" dirty="0"/>
              <a:t>T </a:t>
            </a:r>
            <a:r>
              <a:rPr lang="fa-IR" b="0" dirty="0"/>
              <a:t>حداکثر تعداد تکرارها و </a:t>
            </a:r>
            <a:r>
              <a:rPr lang="en-US" b="0" dirty="0"/>
              <a:t>t</a:t>
            </a:r>
            <a:r>
              <a:rPr lang="fa-IR" b="0" dirty="0"/>
              <a:t> تکرار فعلی را نمایش می دهد.</a:t>
            </a:r>
          </a:p>
          <a:p>
            <a:r>
              <a:rPr lang="en-US" b="0" dirty="0"/>
              <a:t>E0 </a:t>
            </a:r>
            <a:r>
              <a:rPr lang="fa-IR" b="0" dirty="0"/>
              <a:t>انرژی اولیه طعمه است که می‌تواند به طور تصادفی در بازه (۱+ ، ۱-) در هر تکرار تغییر کند.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7A20AE-0296-B4B0-67B1-97F48A2F78C3}"/>
                  </a:ext>
                </a:extLst>
              </p:cNvPr>
              <p:cNvSpPr txBox="1"/>
              <p:nvPr/>
            </p:nvSpPr>
            <p:spPr>
              <a:xfrm>
                <a:off x="6028864" y="3257812"/>
                <a:ext cx="152828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a-I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a-IR" b="0" i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fa-IR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7A20AE-0296-B4B0-67B1-97F48A2F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64" y="3257812"/>
                <a:ext cx="1528281" cy="215444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BD915E-2059-278F-6CB7-A8362B98CD17}"/>
                  </a:ext>
                </a:extLst>
              </p:cNvPr>
              <p:cNvSpPr txBox="1"/>
              <p:nvPr/>
            </p:nvSpPr>
            <p:spPr>
              <a:xfrm>
                <a:off x="6028863" y="3597997"/>
                <a:ext cx="152828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a-I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a-IR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a-IR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BBD915E-2059-278F-6CB7-A8362B98C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863" y="3597997"/>
                <a:ext cx="1528281" cy="215444"/>
              </a:xfrm>
              <a:prstGeom prst="rect">
                <a:avLst/>
              </a:prstGeom>
              <a:blipFill>
                <a:blip r:embed="rId8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95DA622-9481-B588-85AB-3ED259472A1A}"/>
              </a:ext>
            </a:extLst>
          </p:cNvPr>
          <p:cNvSpPr txBox="1"/>
          <p:nvPr/>
        </p:nvSpPr>
        <p:spPr>
          <a:xfrm>
            <a:off x="2165881" y="3233374"/>
            <a:ext cx="4041745" cy="28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buClr>
                <a:schemeClr val="dk1"/>
              </a:buClr>
              <a:buSzPts val="1100"/>
              <a:buFont typeface="Hanken Grotesk"/>
              <a:buChar char="●"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fa-IR" b="0" dirty="0"/>
              <a:t>اکتشاف ادامه دارد</a:t>
            </a:r>
            <a:endParaRPr lang="en-US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5C383-7A6B-5AD9-DEE7-1FD388CFC0C6}"/>
              </a:ext>
            </a:extLst>
          </p:cNvPr>
          <p:cNvSpPr txBox="1"/>
          <p:nvPr/>
        </p:nvSpPr>
        <p:spPr>
          <a:xfrm>
            <a:off x="2153895" y="3566001"/>
            <a:ext cx="4041745" cy="28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buClr>
                <a:schemeClr val="dk1"/>
              </a:buClr>
              <a:buSzPts val="1100"/>
              <a:buFont typeface="Hanken Grotesk"/>
              <a:buChar char="●"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r>
              <a:rPr lang="fa-IR" b="0" dirty="0"/>
              <a:t>تغییر به مرحله استثمار</a:t>
            </a:r>
            <a:endParaRPr lang="en-US" b="0" dirty="0"/>
          </a:p>
        </p:txBody>
      </p:sp>
      <p:sp>
        <p:nvSpPr>
          <p:cNvPr id="8" name="Google Shape;312;p39">
            <a:extLst>
              <a:ext uri="{FF2B5EF4-FFF2-40B4-BE49-F238E27FC236}">
                <a16:creationId xmlns:a16="http://schemas.microsoft.com/office/drawing/2014/main" id="{57CC7AFA-9ED9-A94E-8D1F-EB226DDE6412}"/>
              </a:ext>
            </a:extLst>
          </p:cNvPr>
          <p:cNvSpPr txBox="1">
            <a:spLocks/>
          </p:cNvSpPr>
          <p:nvPr/>
        </p:nvSpPr>
        <p:spPr>
          <a:xfrm>
            <a:off x="4248523" y="4736547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379395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D2F8765-8FA4-4547-F49F-5AD643BD04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323690" y="2721745"/>
            <a:ext cx="4706701" cy="20356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46B817-E3AA-F8A9-4966-47B04D87A1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136"/>
          <a:stretch/>
        </p:blipFill>
        <p:spPr>
          <a:xfrm>
            <a:off x="918886" y="2674345"/>
            <a:ext cx="2958480" cy="440922"/>
          </a:xfrm>
          <a:prstGeom prst="rect">
            <a:avLst/>
          </a:prstGeom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5">
            <a:alphaModFix/>
          </a:blip>
          <a:srcRect l="21047" r="27618"/>
          <a:stretch/>
        </p:blipFill>
        <p:spPr>
          <a:xfrm rot="-9901300">
            <a:off x="164165" y="109552"/>
            <a:ext cx="2018793" cy="2212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 rotWithShape="1">
          <a:blip r:embed="rId6">
            <a:alphaModFix/>
          </a:blip>
          <a:srcRect l="16144" r="9967"/>
          <a:stretch/>
        </p:blipFill>
        <p:spPr>
          <a:xfrm>
            <a:off x="7234125" y="3689575"/>
            <a:ext cx="1909877" cy="14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7">
            <a:alphaModFix amt="40000"/>
          </a:blip>
          <a:srcRect l="7996" r="11552" b="4039"/>
          <a:stretch/>
        </p:blipFill>
        <p:spPr>
          <a:xfrm>
            <a:off x="467225" y="3528175"/>
            <a:ext cx="3861802" cy="2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8C0FB-A171-A5D6-94E5-D8A597DAA516}"/>
              </a:ext>
            </a:extLst>
          </p:cNvPr>
          <p:cNvSpPr txBox="1"/>
          <p:nvPr/>
        </p:nvSpPr>
        <p:spPr>
          <a:xfrm>
            <a:off x="3323690" y="276477"/>
            <a:ext cx="4855099" cy="362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Clr>
                <a:schemeClr val="dk1"/>
              </a:buClr>
              <a:buSzPts val="3400"/>
              <a:buFont typeface="Poltawski Nowy"/>
              <a:buNone/>
              <a:defRPr sz="2400" b="1">
                <a:solidFill>
                  <a:schemeClr val="dk1"/>
                </a:solidFill>
                <a:latin typeface="Yekan Bakh" panose="00000500000000000000" pitchFamily="2" charset="-78"/>
                <a:ea typeface="Poltawski Nowy"/>
                <a:cs typeface="Yekan Bakh" panose="00000500000000000000" pitchFamily="2" charset="-78"/>
                <a:sym typeface="Poltawski Nowy"/>
              </a:defRPr>
            </a:lvl1pPr>
            <a:lvl2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r" rtl="1"/>
            <a:r>
              <a:rPr lang="fa-IR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استثمار (</a:t>
            </a:r>
            <a:r>
              <a:rPr lang="en-US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Exploitation</a:t>
            </a:r>
            <a:r>
              <a:rPr lang="fa-IR" dirty="0">
                <a:latin typeface="Yekan Bakh" panose="00000500000000000000" pitchFamily="2" charset="-78"/>
                <a:cs typeface="Yekan Bakh" panose="00000500000000000000" pitchFamily="2" charset="-78"/>
                <a:sym typeface="Arial"/>
              </a:rPr>
              <a:t>)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2B357E-028D-AD84-874D-2A17682B171F}"/>
                  </a:ext>
                </a:extLst>
              </p:cNvPr>
              <p:cNvSpPr txBox="1"/>
              <p:nvPr/>
            </p:nvSpPr>
            <p:spPr>
              <a:xfrm>
                <a:off x="1682314" y="768151"/>
                <a:ext cx="6139743" cy="600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71450" indent="-171450" algn="r" rtl="1">
                  <a:buClr>
                    <a:schemeClr val="dk1"/>
                  </a:buClr>
                  <a:buSzPts val="1100"/>
                  <a:buFont typeface="Hanken Grotesk"/>
                  <a:buChar char="●"/>
                  <a:defRPr sz="1200" b="1">
                    <a:solidFill>
                      <a:schemeClr val="dk1"/>
                    </a:solidFill>
                    <a:latin typeface="Yekan Bakh" panose="00000500000000000000" pitchFamily="2" charset="-78"/>
                    <a:ea typeface="Hanken Grotesk"/>
                    <a:cs typeface="Yekan Bakh" panose="00000500000000000000" pitchFamily="2" charset="-78"/>
                  </a:defRPr>
                </a:lvl1pPr>
                <a:lvl2pPr marL="9144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2pPr>
                <a:lvl3pPr marL="1371600" indent="-317500" algn="ctr">
                  <a:buClr>
                    <a:srgbClr val="E76A28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3pPr>
                <a:lvl4pPr marL="1828800" indent="-317500" algn="ctr">
                  <a:buClr>
                    <a:srgbClr val="E76A28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4pPr>
                <a:lvl5pPr marL="22860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5pPr>
                <a:lvl6pPr marL="27432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6pPr>
                <a:lvl7pPr marL="3200400" indent="-317500" algn="ctr">
                  <a:buClr>
                    <a:srgbClr val="999999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7pPr>
                <a:lvl8pPr marL="3657600" indent="-317500" algn="ctr">
                  <a:buClr>
                    <a:srgbClr val="999999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8pPr>
                <a:lvl9pPr marL="41148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fa-IR" dirty="0"/>
                  <a:t>محاصره نرم (</a:t>
                </a:r>
                <a:r>
                  <a:rPr lang="en-US" dirty="0"/>
                  <a:t>Soft Besiege</a:t>
                </a:r>
                <a:r>
                  <a:rPr lang="fa-IR" dirty="0"/>
                  <a:t>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a-IR" dirty="0"/>
                  <a:t>         اگر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≥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dirty="0"/>
                  <a:t>و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 ≥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a-IR" dirty="0"/>
                  <a:t> در این صورت خرگوش انرژی کافی برای حرکت دارد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2B357E-028D-AD84-874D-2A17682B1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14" y="768151"/>
                <a:ext cx="6139743" cy="600877"/>
              </a:xfrm>
              <a:prstGeom prst="rect">
                <a:avLst/>
              </a:prstGeom>
              <a:blipFill>
                <a:blip r:embed="rId8"/>
                <a:stretch>
                  <a:fillRect b="-20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663968B-CA2B-0D06-CDE4-4B3191126E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4554"/>
          <a:stretch/>
        </p:blipFill>
        <p:spPr>
          <a:xfrm>
            <a:off x="2805648" y="1479474"/>
            <a:ext cx="3532703" cy="6657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E01513-4116-6CEA-50BB-1B8AF1AF29C8}"/>
                  </a:ext>
                </a:extLst>
              </p:cNvPr>
              <p:cNvSpPr txBox="1"/>
              <p:nvPr/>
            </p:nvSpPr>
            <p:spPr>
              <a:xfrm>
                <a:off x="1682314" y="2049767"/>
                <a:ext cx="6139743" cy="600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71450" indent="-171450" algn="r" rtl="1">
                  <a:buClr>
                    <a:schemeClr val="dk1"/>
                  </a:buClr>
                  <a:buSzPts val="1100"/>
                  <a:buFont typeface="Hanken Grotesk"/>
                  <a:buChar char="●"/>
                  <a:defRPr sz="1200" b="1">
                    <a:solidFill>
                      <a:schemeClr val="dk1"/>
                    </a:solidFill>
                    <a:latin typeface="Yekan Bakh" panose="00000500000000000000" pitchFamily="2" charset="-78"/>
                    <a:ea typeface="Hanken Grotesk"/>
                    <a:cs typeface="Yekan Bakh" panose="00000500000000000000" pitchFamily="2" charset="-78"/>
                  </a:defRPr>
                </a:lvl1pPr>
                <a:lvl2pPr marL="9144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2pPr>
                <a:lvl3pPr marL="1371600" indent="-317500" algn="ctr">
                  <a:buClr>
                    <a:srgbClr val="E76A28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3pPr>
                <a:lvl4pPr marL="1828800" indent="-317500" algn="ctr">
                  <a:buClr>
                    <a:srgbClr val="E76A28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4pPr>
                <a:lvl5pPr marL="22860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5pPr>
                <a:lvl6pPr marL="27432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6pPr>
                <a:lvl7pPr marL="3200400" indent="-317500" algn="ctr">
                  <a:buClr>
                    <a:srgbClr val="999999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7pPr>
                <a:lvl8pPr marL="3657600" indent="-317500" algn="ctr">
                  <a:buClr>
                    <a:srgbClr val="999999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8pPr>
                <a:lvl9pPr marL="41148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fa-IR" dirty="0"/>
                  <a:t>محاصره سخت (</a:t>
                </a:r>
                <a:r>
                  <a:rPr lang="en-US" dirty="0"/>
                  <a:t>Hard Besiege</a:t>
                </a:r>
                <a:r>
                  <a:rPr lang="fa-IR" dirty="0"/>
                  <a:t>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a-IR" dirty="0"/>
                  <a:t>         اگر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≥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dirty="0"/>
                  <a:t>و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a-IR" dirty="0"/>
                  <a:t> </a:t>
                </a:r>
                <a:r>
                  <a:rPr lang="fa-IR" b="0" dirty="0"/>
                  <a:t>طعمه بسیار خسته است و انرژی فرار کمی دارد</a:t>
                </a:r>
                <a:endParaRPr lang="fa-IR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E01513-4116-6CEA-50BB-1B8AF1AF2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314" y="2049767"/>
                <a:ext cx="6139743" cy="600877"/>
              </a:xfrm>
              <a:prstGeom prst="rect">
                <a:avLst/>
              </a:prstGeom>
              <a:blipFill>
                <a:blip r:embed="rId10"/>
                <a:stretch>
                  <a:fillRect b="-202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312;p39">
            <a:extLst>
              <a:ext uri="{FF2B5EF4-FFF2-40B4-BE49-F238E27FC236}">
                <a16:creationId xmlns:a16="http://schemas.microsoft.com/office/drawing/2014/main" id="{2B70695D-4F2D-9914-1100-EA8058E45411}"/>
              </a:ext>
            </a:extLst>
          </p:cNvPr>
          <p:cNvSpPr txBox="1">
            <a:spLocks/>
          </p:cNvSpPr>
          <p:nvPr/>
        </p:nvSpPr>
        <p:spPr>
          <a:xfrm>
            <a:off x="4248523" y="4747057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960257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85B916-5683-B4AD-5DAD-275822168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10"/>
          <a:stretch/>
        </p:blipFill>
        <p:spPr>
          <a:xfrm>
            <a:off x="4875086" y="3401299"/>
            <a:ext cx="2866490" cy="5849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064E80-7EA9-7CB0-9FD8-1F1AD781F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899"/>
          <a:stretch/>
        </p:blipFill>
        <p:spPr>
          <a:xfrm>
            <a:off x="4957281" y="2648079"/>
            <a:ext cx="3970962" cy="767484"/>
          </a:xfrm>
          <a:prstGeom prst="rect">
            <a:avLst/>
          </a:prstGeom>
        </p:spPr>
      </p:pic>
      <p:grpSp>
        <p:nvGrpSpPr>
          <p:cNvPr id="334" name="Google Shape;334;p41"/>
          <p:cNvGrpSpPr/>
          <p:nvPr/>
        </p:nvGrpSpPr>
        <p:grpSpPr>
          <a:xfrm>
            <a:off x="7058425" y="2864375"/>
            <a:ext cx="3570752" cy="3264600"/>
            <a:chOff x="7058425" y="2864375"/>
            <a:chExt cx="3570752" cy="3264600"/>
          </a:xfrm>
        </p:grpSpPr>
        <p:sp>
          <p:nvSpPr>
            <p:cNvPr id="335" name="Google Shape;335;p41"/>
            <p:cNvSpPr/>
            <p:nvPr/>
          </p:nvSpPr>
          <p:spPr>
            <a:xfrm rot="4007867" flipH="1">
              <a:off x="7753786" y="3253584"/>
              <a:ext cx="2486182" cy="2486182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6" name="Google Shape;336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989870">
              <a:off x="7436277" y="3319491"/>
              <a:ext cx="1577471" cy="17217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BC184A4-3644-8B89-0573-6BA4BDCAD9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0" y="1312937"/>
            <a:ext cx="4731663" cy="35244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AB66C1-26FF-5B82-5870-F32755A9C732}"/>
                  </a:ext>
                </a:extLst>
              </p:cNvPr>
              <p:cNvSpPr txBox="1"/>
              <p:nvPr/>
            </p:nvSpPr>
            <p:spPr>
              <a:xfrm>
                <a:off x="2180612" y="522307"/>
                <a:ext cx="6139743" cy="600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171450" indent="-171450" algn="r" rtl="1">
                  <a:buClr>
                    <a:schemeClr val="dk1"/>
                  </a:buClr>
                  <a:buSzPts val="1100"/>
                  <a:buFont typeface="Hanken Grotesk"/>
                  <a:buChar char="●"/>
                  <a:defRPr sz="1200" b="1">
                    <a:solidFill>
                      <a:schemeClr val="dk1"/>
                    </a:solidFill>
                    <a:latin typeface="Yekan Bakh" panose="00000500000000000000" pitchFamily="2" charset="-78"/>
                    <a:ea typeface="Hanken Grotesk"/>
                    <a:cs typeface="Yekan Bakh" panose="00000500000000000000" pitchFamily="2" charset="-78"/>
                  </a:defRPr>
                </a:lvl1pPr>
                <a:lvl2pPr marL="9144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2pPr>
                <a:lvl3pPr marL="1371600" indent="-317500" algn="ctr">
                  <a:buClr>
                    <a:srgbClr val="E76A28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3pPr>
                <a:lvl4pPr marL="1828800" indent="-317500" algn="ctr">
                  <a:buClr>
                    <a:srgbClr val="E76A28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4pPr>
                <a:lvl5pPr marL="2286000" indent="-317500" algn="ctr">
                  <a:buClr>
                    <a:srgbClr val="E76A28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5pPr>
                <a:lvl6pPr marL="27432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6pPr>
                <a:lvl7pPr marL="3200400" indent="-317500" algn="ctr">
                  <a:buClr>
                    <a:srgbClr val="999999"/>
                  </a:buClr>
                  <a:buSzPts val="1400"/>
                  <a:buFont typeface="Nunito Light"/>
                  <a:buChar char="●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7pPr>
                <a:lvl8pPr marL="3657600" indent="-317500" algn="ctr">
                  <a:buClr>
                    <a:srgbClr val="999999"/>
                  </a:buClr>
                  <a:buSzPts val="1400"/>
                  <a:buFont typeface="Nunito Light"/>
                  <a:buChar char="○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8pPr>
                <a:lvl9pPr marL="4114800" indent="-317500" algn="ctr">
                  <a:buClr>
                    <a:srgbClr val="999999"/>
                  </a:buClr>
                  <a:buSzPts val="1400"/>
                  <a:buFont typeface="Nunito Light"/>
                  <a:buChar char="■"/>
                  <a:defRPr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lang="fa-IR" dirty="0"/>
                  <a:t>محاصره نرم با شیرجه های سریع پیشرونده: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fa-IR" b="0" dirty="0"/>
                  <a:t>         اگر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dirty="0"/>
                      <m:t>𝑟</m:t>
                    </m:r>
                    <m:r>
                      <a:rPr lang="en-US" b="0" dirty="0"/>
                      <m:t>&lt; </m:t>
                    </m:r>
                    <m:r>
                      <a:rPr lang="en-US" b="0" dirty="0"/>
                      <m:t>0</m:t>
                    </m:r>
                    <m:r>
                      <a:rPr lang="en-US" b="0" dirty="0"/>
                      <m:t>.</m:t>
                    </m:r>
                    <m:r>
                      <a:rPr lang="en-US" b="0" dirty="0"/>
                      <m:t>5</m:t>
                    </m:r>
                    <m:r>
                      <a:rPr lang="en-US" b="0" dirty="0"/>
                      <m:t> </m:t>
                    </m:r>
                  </m:oMath>
                </a14:m>
                <a:r>
                  <a:rPr lang="fa-IR" b="0" dirty="0"/>
                  <a:t>و </a:t>
                </a:r>
                <a14:m>
                  <m:oMath xmlns:m="http://schemas.openxmlformats.org/officeDocument/2006/math">
                    <m:r>
                      <a:rPr lang="en-US" b="0" dirty="0"/>
                      <m:t>|</m:t>
                    </m:r>
                    <m:r>
                      <a:rPr lang="en-US" b="0" dirty="0"/>
                      <m:t>𝐸</m:t>
                    </m:r>
                    <m:r>
                      <a:rPr lang="en-US" b="0" dirty="0"/>
                      <m:t>| ≥ </m:t>
                    </m:r>
                    <m:r>
                      <a:rPr lang="en-US" b="0" dirty="0"/>
                      <m:t>0</m:t>
                    </m:r>
                    <m:r>
                      <a:rPr lang="en-US" b="0" dirty="0"/>
                      <m:t>.</m:t>
                    </m:r>
                    <m:r>
                      <a:rPr lang="en-US" b="0" dirty="0"/>
                      <m:t>5</m:t>
                    </m:r>
                  </m:oMath>
                </a14:m>
                <a:r>
                  <a:rPr lang="fa-IR" b="0" dirty="0"/>
                  <a:t>  در این شرایط خرگوش انرژی کافی برای فرار موفقیت آمیز را دارد و همچنان یک محاصره نرم قبل از حمله غافلگیرکننده ایجاد می‌شود.</a:t>
                </a:r>
                <a:endParaRPr lang="fa-I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AB66C1-26FF-5B82-5870-F32755A9C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612" y="522307"/>
                <a:ext cx="6139743" cy="600877"/>
              </a:xfrm>
              <a:prstGeom prst="rect">
                <a:avLst/>
              </a:prstGeom>
              <a:blipFill>
                <a:blip r:embed="rId7"/>
                <a:stretch>
                  <a:fillRect b="-65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3FB7305-1BE5-E88C-BCCF-07821536BF3C}"/>
              </a:ext>
            </a:extLst>
          </p:cNvPr>
          <p:cNvSpPr txBox="1"/>
          <p:nvPr/>
        </p:nvSpPr>
        <p:spPr>
          <a:xfrm>
            <a:off x="2538495" y="1520275"/>
            <a:ext cx="6139743" cy="60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71450" indent="-171450" algn="r" rtl="1">
              <a:buClr>
                <a:schemeClr val="dk1"/>
              </a:buClr>
              <a:buSzPts val="1100"/>
              <a:buFont typeface="Hanken Grotesk"/>
              <a:buChar char="●"/>
              <a:defRPr sz="1200" b="1">
                <a:solidFill>
                  <a:schemeClr val="dk1"/>
                </a:solidFill>
                <a:latin typeface="Yekan Bakh" panose="00000500000000000000" pitchFamily="2" charset="-78"/>
                <a:ea typeface="Hanken Grotesk"/>
                <a:cs typeface="Yekan Bakh" panose="00000500000000000000" pitchFamily="2" charset="-78"/>
              </a:defRPr>
            </a:lvl1pPr>
            <a:lvl2pPr marL="9144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2pPr>
            <a:lvl3pPr marL="1371600" indent="-317500" algn="ctr">
              <a:buClr>
                <a:srgbClr val="E76A28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3pPr>
            <a:lvl4pPr marL="1828800" indent="-317500" algn="ctr">
              <a:buClr>
                <a:srgbClr val="E76A28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4pPr>
            <a:lvl5pPr marL="2286000" indent="-317500" algn="ctr">
              <a:buClr>
                <a:srgbClr val="E76A28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5pPr>
            <a:lvl6pPr marL="27432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6pPr>
            <a:lvl7pPr marL="3200400" indent="-317500" algn="ctr">
              <a:buClr>
                <a:srgbClr val="999999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7pPr>
            <a:lvl8pPr marL="3657600" indent="-317500" algn="ctr">
              <a:buClr>
                <a:srgbClr val="999999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8pPr>
            <a:lvl9pPr marL="4114800" indent="-317500" algn="ctr">
              <a:buClr>
                <a:srgbClr val="999999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a-IR" dirty="0"/>
              <a:t>که برای مدل سازی از مفهوم پرواز یا </a:t>
            </a:r>
            <a:r>
              <a:rPr lang="en-US" b="0" i="0" dirty="0">
                <a:solidFill>
                  <a:srgbClr val="000000"/>
                </a:solidFill>
                <a:effectLst/>
                <a:latin typeface="IRANSansX"/>
              </a:rPr>
              <a:t>Levy Flight (LF) </a:t>
            </a:r>
            <a:r>
              <a:rPr lang="fa-IR" b="0" i="0" dirty="0">
                <a:solidFill>
                  <a:srgbClr val="000000"/>
                </a:solidFill>
                <a:effectLst/>
                <a:latin typeface="IRANSansX"/>
              </a:rPr>
              <a:t> استفاده میشود</a:t>
            </a:r>
          </a:p>
          <a:p>
            <a:pPr marL="0" indent="0">
              <a:lnSpc>
                <a:spcPct val="150000"/>
              </a:lnSpc>
              <a:buNone/>
            </a:pPr>
            <a:endParaRPr lang="fa-I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61C5A-E53E-432E-5378-3216D75210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051" r="38226"/>
          <a:stretch/>
        </p:blipFill>
        <p:spPr>
          <a:xfrm>
            <a:off x="4905912" y="1956356"/>
            <a:ext cx="2887038" cy="348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664784-C6B0-4840-4835-91BFA3818F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9883"/>
          <a:stretch/>
        </p:blipFill>
        <p:spPr>
          <a:xfrm>
            <a:off x="4957281" y="2287006"/>
            <a:ext cx="1643865" cy="411515"/>
          </a:xfrm>
          <a:prstGeom prst="rect">
            <a:avLst/>
          </a:prstGeom>
        </p:spPr>
      </p:pic>
      <p:sp>
        <p:nvSpPr>
          <p:cNvPr id="21" name="Google Shape;312;p39">
            <a:extLst>
              <a:ext uri="{FF2B5EF4-FFF2-40B4-BE49-F238E27FC236}">
                <a16:creationId xmlns:a16="http://schemas.microsoft.com/office/drawing/2014/main" id="{30C69C87-D754-6BA0-6FF4-7DE824864AE9}"/>
              </a:ext>
            </a:extLst>
          </p:cNvPr>
          <p:cNvSpPr txBox="1">
            <a:spLocks/>
          </p:cNvSpPr>
          <p:nvPr/>
        </p:nvSpPr>
        <p:spPr>
          <a:xfrm>
            <a:off x="4248523" y="4741802"/>
            <a:ext cx="646954" cy="27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ken Grotesk"/>
              <a:buNone/>
              <a:defRPr sz="16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 algn="ctr"/>
            <a:r>
              <a:rPr lang="fa-IR" sz="1400" dirty="0">
                <a:latin typeface="Yekan Bakh" panose="00000500000000000000" pitchFamily="2" charset="-78"/>
                <a:cs typeface="Yekan Bakh" panose="00000500000000000000" pitchFamily="2" charset="-78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20432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atural Wonders of Guyana by Slidesgo">
  <a:themeElements>
    <a:clrScheme name="Simple Light">
      <a:dk1>
        <a:srgbClr val="333F39"/>
      </a:dk1>
      <a:lt1>
        <a:srgbClr val="FFFFFF"/>
      </a:lt1>
      <a:dk2>
        <a:srgbClr val="55665C"/>
      </a:dk2>
      <a:lt2>
        <a:srgbClr val="8C978E"/>
      </a:lt2>
      <a:accent1>
        <a:srgbClr val="57867D"/>
      </a:accent1>
      <a:accent2>
        <a:srgbClr val="8DB9B5"/>
      </a:accent2>
      <a:accent3>
        <a:srgbClr val="CBB79B"/>
      </a:accent3>
      <a:accent4>
        <a:srgbClr val="CFAD81"/>
      </a:accent4>
      <a:accent5>
        <a:srgbClr val="FFFFFF"/>
      </a:accent5>
      <a:accent6>
        <a:srgbClr val="FFFFFF"/>
      </a:accent6>
      <a:hlink>
        <a:srgbClr val="333F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ature Style Aesthetic Newsletter by Slidesgo">
  <a:themeElements>
    <a:clrScheme name="Simple Light">
      <a:dk1>
        <a:srgbClr val="596656"/>
      </a:dk1>
      <a:lt1>
        <a:srgbClr val="FFFFFF"/>
      </a:lt1>
      <a:dk2>
        <a:srgbClr val="3E6964"/>
      </a:dk2>
      <a:lt2>
        <a:srgbClr val="293A30"/>
      </a:lt2>
      <a:accent1>
        <a:srgbClr val="BEDCD5"/>
      </a:accent1>
      <a:accent2>
        <a:srgbClr val="F7F2E7"/>
      </a:accent2>
      <a:accent3>
        <a:srgbClr val="DFBD5A"/>
      </a:accent3>
      <a:accent4>
        <a:srgbClr val="C09C34"/>
      </a:accent4>
      <a:accent5>
        <a:srgbClr val="FFFFFF"/>
      </a:accent5>
      <a:accent6>
        <a:srgbClr val="FFFFFF"/>
      </a:accent6>
      <a:hlink>
        <a:srgbClr val="293A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998</Words>
  <Application>Microsoft Office PowerPoint</Application>
  <PresentationFormat>On-screen Show (16:9)</PresentationFormat>
  <Paragraphs>131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Cambria Math</vt:lpstr>
      <vt:lpstr>Icons Social Media 8</vt:lpstr>
      <vt:lpstr>Bodoni Moda</vt:lpstr>
      <vt:lpstr>Yekan Bakh</vt:lpstr>
      <vt:lpstr>Wingdings</vt:lpstr>
      <vt:lpstr>Arial</vt:lpstr>
      <vt:lpstr>Nunito Medium</vt:lpstr>
      <vt:lpstr>Raleway</vt:lpstr>
      <vt:lpstr>Poltawski Nowy</vt:lpstr>
      <vt:lpstr>IRANSansX</vt:lpstr>
      <vt:lpstr>Nunito Light</vt:lpstr>
      <vt:lpstr>Hanken Grotesk</vt:lpstr>
      <vt:lpstr>Bebas Neue</vt:lpstr>
      <vt:lpstr>Natural Wonders of Guyana by Slidesgo</vt:lpstr>
      <vt:lpstr>Nature Style Aesthetic Newsletter by Slidesgo</vt:lpstr>
      <vt:lpstr>Harris Hawks Optimization</vt:lpstr>
      <vt:lpstr>Dr. Louis Lefebvre</vt:lpstr>
      <vt:lpstr>شاهین هریس :  استاد شکار هماهنگ</vt:lpstr>
      <vt:lpstr>Our team</vt:lpstr>
      <vt:lpstr>اکتشاف (Exploration)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Harris Hawks Optimization</dc:title>
  <cp:lastModifiedBy>radman alizadeh</cp:lastModifiedBy>
  <cp:revision>35</cp:revision>
  <dcterms:modified xsi:type="dcterms:W3CDTF">2024-11-28T06:25:26Z</dcterms:modified>
</cp:coreProperties>
</file>